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127.xml" ContentType="application/vnd.openxmlformats-officedocument.presentationml.tags+xml"/>
  <Override PartName="/ppt/tags/tag128.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7"/>
  </p:notesMasterIdLst>
  <p:handoutMasterIdLst>
    <p:handoutMasterId r:id="rId48"/>
  </p:handoutMasterIdLst>
  <p:sldIdLst>
    <p:sldId id="262" r:id="rId5"/>
    <p:sldId id="312" r:id="rId6"/>
    <p:sldId id="310" r:id="rId7"/>
    <p:sldId id="323" r:id="rId8"/>
    <p:sldId id="322" r:id="rId9"/>
    <p:sldId id="321" r:id="rId10"/>
    <p:sldId id="324" r:id="rId11"/>
    <p:sldId id="325" r:id="rId12"/>
    <p:sldId id="329" r:id="rId13"/>
    <p:sldId id="326" r:id="rId14"/>
    <p:sldId id="330" r:id="rId15"/>
    <p:sldId id="327" r:id="rId16"/>
    <p:sldId id="331" r:id="rId17"/>
    <p:sldId id="328" r:id="rId18"/>
    <p:sldId id="332" r:id="rId19"/>
    <p:sldId id="319" r:id="rId20"/>
    <p:sldId id="333" r:id="rId21"/>
    <p:sldId id="334" r:id="rId22"/>
    <p:sldId id="336" r:id="rId23"/>
    <p:sldId id="337" r:id="rId24"/>
    <p:sldId id="338" r:id="rId25"/>
    <p:sldId id="339" r:id="rId26"/>
    <p:sldId id="340" r:id="rId27"/>
    <p:sldId id="341" r:id="rId28"/>
    <p:sldId id="342" r:id="rId29"/>
    <p:sldId id="343" r:id="rId30"/>
    <p:sldId id="344" r:id="rId31"/>
    <p:sldId id="345" r:id="rId32"/>
    <p:sldId id="335" r:id="rId33"/>
    <p:sldId id="346" r:id="rId34"/>
    <p:sldId id="347" r:id="rId35"/>
    <p:sldId id="348" r:id="rId36"/>
    <p:sldId id="349" r:id="rId37"/>
    <p:sldId id="350" r:id="rId38"/>
    <p:sldId id="300" r:id="rId39"/>
    <p:sldId id="313" r:id="rId40"/>
    <p:sldId id="281" r:id="rId41"/>
    <p:sldId id="317" r:id="rId42"/>
    <p:sldId id="318" r:id="rId43"/>
    <p:sldId id="295" r:id="rId44"/>
    <p:sldId id="284" r:id="rId45"/>
    <p:sldId id="315" r:id="rId46"/>
  </p:sldIdLst>
  <p:sldSz cx="9144000" cy="6858000" type="screen4x3"/>
  <p:notesSz cx="6735763" cy="9866313"/>
  <p:custDataLst>
    <p:tags r:id="rId49"/>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2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607456-A9DE-D189-E735-0EBAF14DAD87}" name="Mélanie CLERC | ComCoeur GmbH" initials="MC" userId="S::melanie@comcoeur.ch::d441b827-272c-4701-b1e4-6ac05ecb958d" providerId="AD"/>
  <p188:author id="{F9ACE0A7-9948-8923-54F6-3E9042441DA8}" name="Claudine ESSEIVA | ComCoeur GmbH" initials="CG" userId="S::claudine@comcoeur.ch::ace939f3-2bed-4539-a6c6-3fe1f6015e19"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C77"/>
    <a:srgbClr val="98ADC2"/>
    <a:srgbClr val="4A6580"/>
    <a:srgbClr val="333333"/>
    <a:srgbClr val="00A0DB"/>
    <a:srgbClr val="BFDBFD"/>
    <a:srgbClr val="AED1FC"/>
    <a:srgbClr val="A3CBFB"/>
    <a:srgbClr val="0A74F4"/>
    <a:srgbClr val="889FD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0" autoAdjust="0"/>
    <p:restoredTop sz="97419" autoAdjust="0"/>
  </p:normalViewPr>
  <p:slideViewPr>
    <p:cSldViewPr snapToGrid="0">
      <p:cViewPr varScale="1">
        <p:scale>
          <a:sx n="61" d="100"/>
          <a:sy n="61" d="100"/>
        </p:scale>
        <p:origin x="1712" y="52"/>
      </p:cViewPr>
      <p:guideLst>
        <p:guide orient="horz" pos="4110"/>
        <p:guide orient="horz" pos="442"/>
        <p:guide orient="horz" pos="1026"/>
        <p:guide orient="horz"/>
        <p:guide orient="horz" pos="197"/>
        <p:guide orient="horz" pos="3786"/>
        <p:guide pos="5489"/>
        <p:guide pos="295"/>
      </p:guideLst>
    </p:cSldViewPr>
  </p:slideViewPr>
  <p:notesTextViewPr>
    <p:cViewPr>
      <p:scale>
        <a:sx n="400" d="100"/>
        <a:sy n="400" d="100"/>
      </p:scale>
      <p:origin x="0" y="0"/>
    </p:cViewPr>
  </p:notesTextViewPr>
  <p:notesViewPr>
    <p:cSldViewPr snapToGrid="0">
      <p:cViewPr>
        <p:scale>
          <a:sx n="1" d="2"/>
          <a:sy n="1" d="2"/>
        </p:scale>
        <p:origin x="0" y="0"/>
      </p:cViewPr>
      <p:guideLst>
        <p:guide orient="horz" pos="3107"/>
        <p:guide pos="2122"/>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19565" cy="493868"/>
          </a:xfrm>
          <a:prstGeom prst="rect">
            <a:avLst/>
          </a:prstGeom>
        </p:spPr>
        <p:txBody>
          <a:bodyPr vert="horz" lIns="90763" tIns="45382" rIns="90763" bIns="45382" rtlCol="0"/>
          <a:lstStyle>
            <a:lvl1pPr algn="l">
              <a:defRPr sz="1200"/>
            </a:lvl1pPr>
          </a:lstStyle>
          <a:p>
            <a:endParaRPr lang="fr-CH"/>
          </a:p>
        </p:txBody>
      </p:sp>
      <p:sp>
        <p:nvSpPr>
          <p:cNvPr id="4" name="Espace réservé du pied de page 3"/>
          <p:cNvSpPr>
            <a:spLocks noGrp="1"/>
          </p:cNvSpPr>
          <p:nvPr>
            <p:ph type="ftr" sz="quarter" idx="2"/>
          </p:nvPr>
        </p:nvSpPr>
        <p:spPr>
          <a:xfrm>
            <a:off x="0" y="9370868"/>
            <a:ext cx="2919565" cy="493867"/>
          </a:xfrm>
          <a:prstGeom prst="rect">
            <a:avLst/>
          </a:prstGeom>
        </p:spPr>
        <p:txBody>
          <a:bodyPr vert="horz" lIns="90763" tIns="45382" rIns="90763" bIns="45382" rtlCol="0" anchor="b"/>
          <a:lstStyle>
            <a:lvl1pPr algn="l">
              <a:defRPr sz="1200"/>
            </a:lvl1pPr>
          </a:lstStyle>
          <a:p>
            <a:endParaRPr lang="fr-CH"/>
          </a:p>
        </p:txBody>
      </p:sp>
      <p:sp>
        <p:nvSpPr>
          <p:cNvPr id="5" name="Espace réservé du numéro de diapositive 4"/>
          <p:cNvSpPr>
            <a:spLocks noGrp="1"/>
          </p:cNvSpPr>
          <p:nvPr>
            <p:ph type="sldNum" sz="quarter" idx="3"/>
          </p:nvPr>
        </p:nvSpPr>
        <p:spPr>
          <a:xfrm>
            <a:off x="3814626" y="9370868"/>
            <a:ext cx="2919565" cy="493867"/>
          </a:xfrm>
          <a:prstGeom prst="rect">
            <a:avLst/>
          </a:prstGeom>
        </p:spPr>
        <p:txBody>
          <a:bodyPr vert="horz" lIns="90763" tIns="45382" rIns="90763" bIns="45382" rtlCol="0" anchor="b"/>
          <a:lstStyle>
            <a:lvl1pPr algn="r">
              <a:defRPr sz="1200"/>
            </a:lvl1pPr>
          </a:lstStyle>
          <a:p>
            <a:fld id="{D9BE2412-3A38-4D99-8199-68A4D86F4099}" type="slidenum">
              <a:rPr lang="fr-CH" smtClean="0"/>
              <a:t>‹N°›</a:t>
            </a:fld>
            <a:endParaRPr lang="fr-CH"/>
          </a:p>
        </p:txBody>
      </p:sp>
    </p:spTree>
    <p:extLst>
      <p:ext uri="{BB962C8B-B14F-4D97-AF65-F5344CB8AC3E}">
        <p14:creationId xmlns:p14="http://schemas.microsoft.com/office/powerpoint/2010/main" val="29606694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1" y="0"/>
            <a:ext cx="2918830" cy="493316"/>
          </a:xfrm>
          <a:prstGeom prst="rect">
            <a:avLst/>
          </a:prstGeom>
        </p:spPr>
        <p:txBody>
          <a:bodyPr vert="horz" wrap="square" lIns="90763" tIns="45382" rIns="90763" bIns="45382" numCol="1" anchor="t" anchorCtr="0" compatLnSpc="1">
            <a:prstTxWarp prst="textNoShape">
              <a:avLst/>
            </a:prstTxWarp>
          </a:bodyPr>
          <a:lstStyle>
            <a:lvl1pPr algn="l">
              <a:defRPr sz="1200">
                <a:latin typeface="Calibri" pitchFamily="34" charset="0"/>
              </a:defRPr>
            </a:lvl1pPr>
          </a:lstStyle>
          <a:p>
            <a:endParaRPr lang="fr-CH"/>
          </a:p>
        </p:txBody>
      </p:sp>
      <p:sp>
        <p:nvSpPr>
          <p:cNvPr id="3" name="Datumsplatzhalter 2"/>
          <p:cNvSpPr>
            <a:spLocks noGrp="1"/>
          </p:cNvSpPr>
          <p:nvPr>
            <p:ph type="dt" idx="1"/>
          </p:nvPr>
        </p:nvSpPr>
        <p:spPr>
          <a:xfrm>
            <a:off x="3815375" y="0"/>
            <a:ext cx="2918830" cy="493316"/>
          </a:xfrm>
          <a:prstGeom prst="rect">
            <a:avLst/>
          </a:prstGeom>
        </p:spPr>
        <p:txBody>
          <a:bodyPr vert="horz" wrap="square" lIns="90763" tIns="45382" rIns="90763" bIns="45382"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30.08.2024</a:t>
            </a:fld>
            <a:endParaRPr lang="fr-CH"/>
          </a:p>
        </p:txBody>
      </p:sp>
      <p:sp>
        <p:nvSpPr>
          <p:cNvPr id="4" name="Folienbildplatzhalter 3"/>
          <p:cNvSpPr>
            <a:spLocks noGrp="1" noRot="1" noChangeAspect="1"/>
          </p:cNvSpPr>
          <p:nvPr>
            <p:ph type="sldImg" idx="2"/>
          </p:nvPr>
        </p:nvSpPr>
        <p:spPr>
          <a:xfrm>
            <a:off x="901700" y="739775"/>
            <a:ext cx="4932363" cy="3700463"/>
          </a:xfrm>
          <a:prstGeom prst="rect">
            <a:avLst/>
          </a:prstGeom>
          <a:noFill/>
          <a:ln w="12700">
            <a:solidFill>
              <a:prstClr val="black"/>
            </a:solidFill>
          </a:ln>
        </p:spPr>
        <p:txBody>
          <a:bodyPr vert="horz" wrap="square" lIns="90763" tIns="45382" rIns="90763" bIns="45382" numCol="1" anchor="ctr" anchorCtr="0" compatLnSpc="1">
            <a:prstTxWarp prst="textNoShape">
              <a:avLst/>
            </a:prstTxWarp>
          </a:bodyPr>
          <a:lstStyle/>
          <a:p>
            <a:pPr lvl="0"/>
            <a:endParaRPr lang="en-GB"/>
          </a:p>
        </p:txBody>
      </p:sp>
      <p:sp>
        <p:nvSpPr>
          <p:cNvPr id="5" name="Notizenplatzhalter 4"/>
          <p:cNvSpPr>
            <a:spLocks noGrp="1"/>
          </p:cNvSpPr>
          <p:nvPr>
            <p:ph type="body" sz="quarter" idx="3"/>
          </p:nvPr>
        </p:nvSpPr>
        <p:spPr>
          <a:xfrm>
            <a:off x="673577" y="4686499"/>
            <a:ext cx="5388610" cy="4439841"/>
          </a:xfrm>
          <a:prstGeom prst="rect">
            <a:avLst/>
          </a:prstGeom>
        </p:spPr>
        <p:txBody>
          <a:bodyPr vert="horz" wrap="square" lIns="90763" tIns="45382" rIns="90763" bIns="45382"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1" y="9371285"/>
            <a:ext cx="2918830" cy="493316"/>
          </a:xfrm>
          <a:prstGeom prst="rect">
            <a:avLst/>
          </a:prstGeom>
        </p:spPr>
        <p:txBody>
          <a:bodyPr vert="horz" wrap="square" lIns="90763" tIns="45382" rIns="90763" bIns="45382" numCol="1" anchor="b" anchorCtr="0" compatLnSpc="1">
            <a:prstTxWarp prst="textNoShape">
              <a:avLst/>
            </a:prstTxWarp>
          </a:bodyPr>
          <a:lstStyle>
            <a:lvl1pPr algn="l">
              <a:defRPr sz="1200">
                <a:latin typeface="Calibri" pitchFamily="34" charset="0"/>
              </a:defRPr>
            </a:lvl1pPr>
          </a:lstStyle>
          <a:p>
            <a:endParaRPr lang="fr-CH"/>
          </a:p>
        </p:txBody>
      </p:sp>
      <p:sp>
        <p:nvSpPr>
          <p:cNvPr id="7" name="Foliennummernplatzhalter 6"/>
          <p:cNvSpPr>
            <a:spLocks noGrp="1"/>
          </p:cNvSpPr>
          <p:nvPr>
            <p:ph type="sldNum" sz="quarter" idx="5"/>
          </p:nvPr>
        </p:nvSpPr>
        <p:spPr>
          <a:xfrm>
            <a:off x="3815375" y="9371285"/>
            <a:ext cx="2918830" cy="493316"/>
          </a:xfrm>
          <a:prstGeom prst="rect">
            <a:avLst/>
          </a:prstGeom>
        </p:spPr>
        <p:txBody>
          <a:bodyPr vert="horz" wrap="square" lIns="90763" tIns="45382" rIns="90763" bIns="45382"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a:p>
        </p:txBody>
      </p:sp>
    </p:spTree>
    <p:extLst>
      <p:ext uri="{BB962C8B-B14F-4D97-AF65-F5344CB8AC3E}">
        <p14:creationId xmlns:p14="http://schemas.microsoft.com/office/powerpoint/2010/main" val="16760116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
        <p:nvSpPr>
          <p:cNvPr id="10244" name="Foliennummernplatzhalter 3"/>
          <p:cNvSpPr>
            <a:spLocks noGrp="1"/>
          </p:cNvSpPr>
          <p:nvPr>
            <p:ph type="sldNum" sz="quarter" idx="5"/>
          </p:nvPr>
        </p:nvSpPr>
        <p:spPr bwMode="auto">
          <a:noFill/>
          <a:ln>
            <a:miter lim="800000"/>
            <a:headEnd/>
            <a:tailEnd/>
          </a:ln>
        </p:spPr>
        <p:txBody>
          <a:bodyPr/>
          <a:lstStyle/>
          <a:p>
            <a:fld id="{B0049294-DB17-4029-A513-C1869F63CAA3}" type="slidenum">
              <a:rPr lang="fr-CH" smtClean="0"/>
              <a:pPr/>
              <a:t>1</a:t>
            </a:fld>
            <a:endParaRPr lang="fr-CH"/>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C1870A02-3A71-4083-BCC0-4D14A98E74AD}" type="slidenum">
              <a:rPr lang="fr-CH" smtClean="0"/>
              <a:pPr/>
              <a:t>3</a:t>
            </a:fld>
            <a:endParaRPr lang="fr-CH"/>
          </a:p>
        </p:txBody>
      </p:sp>
    </p:spTree>
    <p:extLst>
      <p:ext uri="{BB962C8B-B14F-4D97-AF65-F5344CB8AC3E}">
        <p14:creationId xmlns:p14="http://schemas.microsoft.com/office/powerpoint/2010/main" val="357885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C1870A02-3A71-4083-BCC0-4D14A98E74AD}" type="slidenum">
              <a:rPr lang="fr-CH" smtClean="0"/>
              <a:pPr/>
              <a:t>4</a:t>
            </a:fld>
            <a:endParaRPr lang="fr-CH"/>
          </a:p>
        </p:txBody>
      </p:sp>
    </p:spTree>
    <p:extLst>
      <p:ext uri="{BB962C8B-B14F-4D97-AF65-F5344CB8AC3E}">
        <p14:creationId xmlns:p14="http://schemas.microsoft.com/office/powerpoint/2010/main" val="23444329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Entrée en vigueur le 1.01.2024</a:t>
            </a:r>
          </a:p>
        </p:txBody>
      </p:sp>
      <p:sp>
        <p:nvSpPr>
          <p:cNvPr id="4" name="Espace réservé du numéro de diapositive 3"/>
          <p:cNvSpPr>
            <a:spLocks noGrp="1"/>
          </p:cNvSpPr>
          <p:nvPr>
            <p:ph type="sldNum" sz="quarter" idx="10"/>
          </p:nvPr>
        </p:nvSpPr>
        <p:spPr/>
        <p:txBody>
          <a:bodyPr/>
          <a:lstStyle/>
          <a:p>
            <a:fld id="{C1870A02-3A71-4083-BCC0-4D14A98E74AD}" type="slidenum">
              <a:rPr lang="fr-CH" smtClean="0"/>
              <a:pPr/>
              <a:t>35</a:t>
            </a:fld>
            <a:endParaRPr lang="fr-CH"/>
          </a:p>
        </p:txBody>
      </p:sp>
    </p:spTree>
    <p:extLst>
      <p:ext uri="{BB962C8B-B14F-4D97-AF65-F5344CB8AC3E}">
        <p14:creationId xmlns:p14="http://schemas.microsoft.com/office/powerpoint/2010/main" val="3382706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Données déterminées: exemples</a:t>
            </a:r>
          </a:p>
          <a:p>
            <a:r>
              <a:rPr lang="fr-CH" dirty="0"/>
              <a:t>Conditions: spécifier. Sauf si cela est prévu par la loi ou lorsqu’il existe un intérêt public ou privé prépondérant à la communication des données</a:t>
            </a:r>
          </a:p>
        </p:txBody>
      </p:sp>
      <p:sp>
        <p:nvSpPr>
          <p:cNvPr id="4" name="Espace réservé du numéro de diapositive 3"/>
          <p:cNvSpPr>
            <a:spLocks noGrp="1"/>
          </p:cNvSpPr>
          <p:nvPr>
            <p:ph type="sldNum" sz="quarter" idx="10"/>
          </p:nvPr>
        </p:nvSpPr>
        <p:spPr/>
        <p:txBody>
          <a:bodyPr/>
          <a:lstStyle/>
          <a:p>
            <a:fld id="{C1870A02-3A71-4083-BCC0-4D14A98E74AD}" type="slidenum">
              <a:rPr lang="fr-CH" smtClean="0"/>
              <a:pPr/>
              <a:t>37</a:t>
            </a:fld>
            <a:endParaRPr lang="fr-CH"/>
          </a:p>
        </p:txBody>
      </p:sp>
    </p:spTree>
    <p:extLst>
      <p:ext uri="{BB962C8B-B14F-4D97-AF65-F5344CB8AC3E}">
        <p14:creationId xmlns:p14="http://schemas.microsoft.com/office/powerpoint/2010/main" val="682596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C1870A02-3A71-4083-BCC0-4D14A98E74AD}" type="slidenum">
              <a:rPr lang="fr-CH" smtClean="0"/>
              <a:pPr/>
              <a:t>38</a:t>
            </a:fld>
            <a:endParaRPr lang="fr-CH"/>
          </a:p>
        </p:txBody>
      </p:sp>
    </p:spTree>
    <p:extLst>
      <p:ext uri="{BB962C8B-B14F-4D97-AF65-F5344CB8AC3E}">
        <p14:creationId xmlns:p14="http://schemas.microsoft.com/office/powerpoint/2010/main" val="2147774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Minimiser les effets – expliquer</a:t>
            </a:r>
          </a:p>
          <a:p>
            <a:r>
              <a:rPr lang="fr-CH" dirty="0"/>
              <a:t>Cas concrets: </a:t>
            </a:r>
            <a:r>
              <a:rPr lang="fr-CH" dirty="0" err="1"/>
              <a:t>Xplain</a:t>
            </a:r>
            <a:r>
              <a:rPr lang="fr-CH" dirty="0"/>
              <a:t>, Rolle, Epicentre</a:t>
            </a:r>
          </a:p>
        </p:txBody>
      </p:sp>
      <p:sp>
        <p:nvSpPr>
          <p:cNvPr id="4" name="Espace réservé du numéro de diapositive 3"/>
          <p:cNvSpPr>
            <a:spLocks noGrp="1"/>
          </p:cNvSpPr>
          <p:nvPr>
            <p:ph type="sldNum" sz="quarter" idx="10"/>
          </p:nvPr>
        </p:nvSpPr>
        <p:spPr/>
        <p:txBody>
          <a:bodyPr/>
          <a:lstStyle/>
          <a:p>
            <a:fld id="{C1870A02-3A71-4083-BCC0-4D14A98E74AD}" type="slidenum">
              <a:rPr lang="fr-CH" smtClean="0"/>
              <a:pPr/>
              <a:t>40</a:t>
            </a:fld>
            <a:endParaRPr lang="fr-CH"/>
          </a:p>
        </p:txBody>
      </p:sp>
    </p:spTree>
    <p:extLst>
      <p:ext uri="{BB962C8B-B14F-4D97-AF65-F5344CB8AC3E}">
        <p14:creationId xmlns:p14="http://schemas.microsoft.com/office/powerpoint/2010/main" val="1552609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H" dirty="0"/>
              <a:t>Risques élevés: citer des exemples concrets</a:t>
            </a:r>
          </a:p>
          <a:p>
            <a:r>
              <a:rPr lang="fr-CH" dirty="0"/>
              <a:t>Vidéosurveillance</a:t>
            </a:r>
          </a:p>
          <a:p>
            <a:r>
              <a:rPr lang="fr-CH" dirty="0"/>
              <a:t>Bases de données à large échelle</a:t>
            </a:r>
          </a:p>
        </p:txBody>
      </p:sp>
      <p:sp>
        <p:nvSpPr>
          <p:cNvPr id="4" name="Espace réservé du numéro de diapositive 3"/>
          <p:cNvSpPr>
            <a:spLocks noGrp="1"/>
          </p:cNvSpPr>
          <p:nvPr>
            <p:ph type="sldNum" sz="quarter" idx="10"/>
          </p:nvPr>
        </p:nvSpPr>
        <p:spPr/>
        <p:txBody>
          <a:bodyPr/>
          <a:lstStyle/>
          <a:p>
            <a:fld id="{C1870A02-3A71-4083-BCC0-4D14A98E74AD}" type="slidenum">
              <a:rPr lang="fr-CH" smtClean="0"/>
              <a:pPr/>
              <a:t>41</a:t>
            </a:fld>
            <a:endParaRPr lang="fr-CH"/>
          </a:p>
        </p:txBody>
      </p:sp>
    </p:spTree>
    <p:extLst>
      <p:ext uri="{BB962C8B-B14F-4D97-AF65-F5344CB8AC3E}">
        <p14:creationId xmlns:p14="http://schemas.microsoft.com/office/powerpoint/2010/main" val="2514578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H"/>
          </a:p>
        </p:txBody>
      </p:sp>
      <p:sp>
        <p:nvSpPr>
          <p:cNvPr id="4" name="Espace réservé du numéro de diapositive 3"/>
          <p:cNvSpPr>
            <a:spLocks noGrp="1"/>
          </p:cNvSpPr>
          <p:nvPr>
            <p:ph type="sldNum" sz="quarter" idx="10"/>
          </p:nvPr>
        </p:nvSpPr>
        <p:spPr/>
        <p:txBody>
          <a:bodyPr/>
          <a:lstStyle/>
          <a:p>
            <a:fld id="{C1870A02-3A71-4083-BCC0-4D14A98E74AD}" type="slidenum">
              <a:rPr lang="fr-CH" smtClean="0"/>
              <a:pPr/>
              <a:t>42</a:t>
            </a:fld>
            <a:endParaRPr lang="fr-CH"/>
          </a:p>
        </p:txBody>
      </p:sp>
    </p:spTree>
    <p:extLst>
      <p:ext uri="{BB962C8B-B14F-4D97-AF65-F5344CB8AC3E}">
        <p14:creationId xmlns:p14="http://schemas.microsoft.com/office/powerpoint/2010/main" val="109723898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10.xml"/><Relationship Id="rId7"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tags" Target="../tags/tag78.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tags" Target="../tags/tag77.xml"/><Relationship Id="rId2" Type="http://schemas.openxmlformats.org/officeDocument/2006/relationships/tags" Target="../tags/tag67.xml"/><Relationship Id="rId16" Type="http://schemas.openxmlformats.org/officeDocument/2006/relationships/oleObject" Target="../embeddings/oleObject13.bin"/><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5" Type="http://schemas.openxmlformats.org/officeDocument/2006/relationships/slideMaster" Target="../slideMasters/slideMaster1.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tags" Target="../tags/tag79.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slideMaster" Target="../slideMasters/slideMaster1.xm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tags" Target="../tags/tag91.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0" Type="http://schemas.openxmlformats.org/officeDocument/2006/relationships/tags" Target="../tags/tag89.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oleObject" Target="../embeddings/oleObject14.bin"/></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99.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oleObject" Target="../embeddings/oleObject15.bin"/><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slideMaster" Target="../slideMasters/slideMaster1.xml"/><Relationship Id="rId5" Type="http://schemas.openxmlformats.org/officeDocument/2006/relationships/tags" Target="../tags/tag96.xml"/><Relationship Id="rId10" Type="http://schemas.openxmlformats.org/officeDocument/2006/relationships/tags" Target="../tags/tag101.xml"/><Relationship Id="rId4" Type="http://schemas.openxmlformats.org/officeDocument/2006/relationships/tags" Target="../tags/tag95.xml"/><Relationship Id="rId9" Type="http://schemas.openxmlformats.org/officeDocument/2006/relationships/tags" Target="../tags/tag100.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tags" Target="../tags/tag104.xml"/><Relationship Id="rId7" Type="http://schemas.openxmlformats.org/officeDocument/2006/relationships/tags" Target="../tags/tag108.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5" Type="http://schemas.openxmlformats.org/officeDocument/2006/relationships/tags" Target="../tags/tag106.xml"/><Relationship Id="rId10" Type="http://schemas.openxmlformats.org/officeDocument/2006/relationships/oleObject" Target="../embeddings/oleObject16.bin"/><Relationship Id="rId4" Type="http://schemas.openxmlformats.org/officeDocument/2006/relationships/tags" Target="../tags/tag105.xml"/><Relationship Id="rId9"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112.xml"/><Relationship Id="rId7" Type="http://schemas.openxmlformats.org/officeDocument/2006/relationships/slideMaster" Target="../slideMasters/slideMaster1.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oleObject" Target="../embeddings/oleObject18.bin"/><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slideMaster" Target="../slideMasters/slideMaster1.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tags" Target="../tags/tag126.xml"/><Relationship Id="rId5" Type="http://schemas.openxmlformats.org/officeDocument/2006/relationships/tags" Target="../tags/tag120.xml"/><Relationship Id="rId10" Type="http://schemas.openxmlformats.org/officeDocument/2006/relationships/tags" Target="../tags/tag125.xml"/><Relationship Id="rId4" Type="http://schemas.openxmlformats.org/officeDocument/2006/relationships/tags" Target="../tags/tag119.xml"/><Relationship Id="rId9" Type="http://schemas.openxmlformats.org/officeDocument/2006/relationships/tags" Target="../tags/tag124.xml"/></Relationships>
</file>

<file path=ppt/slideLayouts/_rels/slideLayout2.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30.xml"/><Relationship Id="rId7"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tags" Target="../tags/tag51.xml"/><Relationship Id="rId3" Type="http://schemas.openxmlformats.org/officeDocument/2006/relationships/tags" Target="../tags/tag36.xml"/><Relationship Id="rId21" Type="http://schemas.openxmlformats.org/officeDocument/2006/relationships/tags" Target="../tags/tag54.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tags" Target="../tags/tag53.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oleObject" Target="../embeddings/oleObject9.bin"/><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slideMaster" Target="../slideMasters/slideMaster1.xml"/><Relationship Id="rId10" Type="http://schemas.openxmlformats.org/officeDocument/2006/relationships/tags" Target="../tags/tag43.xml"/><Relationship Id="rId19" Type="http://schemas.openxmlformats.org/officeDocument/2006/relationships/tags" Target="../tags/tag52.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tags" Target="../tags/tag5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oleObject" Target="../embeddings/oleObject10.bin"/><Relationship Id="rId5" Type="http://schemas.openxmlformats.org/officeDocument/2006/relationships/slideMaster" Target="../slideMasters/slideMaster1.xml"/><Relationship Id="rId4" Type="http://schemas.openxmlformats.org/officeDocument/2006/relationships/tags" Target="../tags/tag5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aphicFrame>
        <p:nvGraphicFramePr>
          <p:cNvPr id="11" name="Objekt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1" name="Objekt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6" name="Title Placeholder 1"/>
          <p:cNvSpPr>
            <a:spLocks noGrp="1"/>
          </p:cNvSpPr>
          <p:nvPr>
            <p:ph type="ctrTitle" hasCustomPrompt="1"/>
            <p:custDataLst>
              <p:tags r:id="rId1"/>
            </p:custDataLst>
          </p:nvPr>
        </p:nvSpPr>
        <p:spPr>
          <a:xfrm>
            <a:off x="455613" y="1548000"/>
            <a:ext cx="8289925" cy="948978"/>
          </a:xfrm>
        </p:spPr>
        <p:txBody>
          <a:bodyPr/>
          <a:lstStyle>
            <a:lvl1pPr>
              <a:lnSpc>
                <a:spcPts val="3700"/>
              </a:lnSpc>
              <a:defRPr sz="3200" smtClean="0">
                <a:latin typeface="Arial" charset="0"/>
              </a:defRPr>
            </a:lvl1pPr>
          </a:lstStyle>
          <a:p>
            <a:r>
              <a:rPr lang="fr-CH"/>
              <a:t>Cliquer pour insérer un titre</a:t>
            </a:r>
            <a:br>
              <a:rPr lang="fr-CH"/>
            </a:br>
            <a:r>
              <a:rPr lang="fr-CH"/>
              <a:t>—</a:t>
            </a:r>
          </a:p>
        </p:txBody>
      </p:sp>
      <p:sp>
        <p:nvSpPr>
          <p:cNvPr id="44037" name="Text Placeholder 2"/>
          <p:cNvSpPr>
            <a:spLocks noGrp="1"/>
          </p:cNvSpPr>
          <p:nvPr>
            <p:ph type="subTitle" idx="1" hasCustomPrompt="1"/>
            <p:custDataLst>
              <p:tags r:id="rId2"/>
            </p:custDataLst>
          </p:nvPr>
        </p:nvSpPr>
        <p:spPr>
          <a:xfrm>
            <a:off x="455613" y="3564000"/>
            <a:ext cx="8289925" cy="274638"/>
          </a:xfrm>
        </p:spPr>
        <p:txBody>
          <a:bodyPr/>
          <a:lstStyle>
            <a:lvl1pPr>
              <a:defRPr sz="1800" smtClean="0">
                <a:latin typeface="Arial" charset="0"/>
              </a:defRPr>
            </a:lvl1pPr>
          </a:lstStyle>
          <a:p>
            <a:r>
              <a:rPr lang="fr-CH"/>
              <a:t>Cliquer pour insérer un sous-titre</a:t>
            </a:r>
          </a:p>
        </p:txBody>
      </p:sp>
      <p:pic>
        <p:nvPicPr>
          <p:cNvPr id="13" name="Picture 12" descr="logo_etat_FR_vers_compacte.jpg"/>
          <p:cNvPicPr>
            <a:picLocks noChangeAspect="1"/>
          </p:cNvPicPr>
          <p:nvPr userDrawn="1">
            <p:custDataLst>
              <p:tags r:id="rId3"/>
            </p:custDataLst>
          </p:nvPr>
        </p:nvPicPr>
        <p:blipFill>
          <a:blip r:embed="rId9"/>
          <a:stretch>
            <a:fillRect/>
          </a:stretch>
        </p:blipFill>
        <p:spPr>
          <a:xfrm>
            <a:off x="468000" y="417600"/>
            <a:ext cx="1584000" cy="607789"/>
          </a:xfrm>
          <a:prstGeom prst="rect">
            <a:avLst/>
          </a:prstGeom>
        </p:spPr>
      </p:pic>
      <p:sp>
        <p:nvSpPr>
          <p:cNvPr id="9" name="TextBox 8"/>
          <p:cNvSpPr txBox="1"/>
          <p:nvPr userDrawn="1">
            <p:custDataLst>
              <p:tags r:id="rId4"/>
            </p:custDataLst>
          </p:nvPr>
        </p:nvSpPr>
        <p:spPr>
          <a:xfrm>
            <a:off x="2514600" y="363600"/>
            <a:ext cx="5729808" cy="343364"/>
          </a:xfrm>
          <a:prstGeom prst="rect">
            <a:avLst/>
          </a:prstGeom>
        </p:spPr>
        <p:txBody>
          <a:bodyPr vert="horz" wrap="square" lIns="0" tIns="0" rIns="0" bIns="0" rtlCol="0">
            <a:spAutoFit/>
          </a:bodyPr>
          <a:lstStyle/>
          <a:p>
            <a:pPr algn="l">
              <a:lnSpc>
                <a:spcPts val="1350"/>
              </a:lnSpc>
              <a:spcAft>
                <a:spcPts val="0"/>
              </a:spcAft>
              <a:buClr>
                <a:srgbClr val="074EA1"/>
              </a:buClr>
            </a:pPr>
            <a:r>
              <a:rPr lang="fr-CH" sz="1000" b="1" dirty="0"/>
              <a:t>Autorité cantonale de la transparence, de la protection des données et de la médiation </a:t>
            </a:r>
            <a:r>
              <a:rPr lang="fr-CH" sz="1000" b="0" i="0" dirty="0" err="1"/>
              <a:t>ATPrDM</a:t>
            </a:r>
            <a:endParaRPr lang="fr-CH" sz="1000" b="0" i="0" dirty="0"/>
          </a:p>
          <a:p>
            <a:pPr algn="l">
              <a:lnSpc>
                <a:spcPts val="1350"/>
              </a:lnSpc>
              <a:spcAft>
                <a:spcPts val="0"/>
              </a:spcAft>
              <a:buClr>
                <a:srgbClr val="074EA1"/>
              </a:buClr>
            </a:pPr>
            <a:r>
              <a:rPr lang="de-DE" sz="1000" b="1" i="0" dirty="0"/>
              <a:t>Kantonale Behörde für Öffentlichkeit, Datenschutz und Mediation </a:t>
            </a:r>
            <a:r>
              <a:rPr lang="fr-CH" sz="1000" b="0" i="0" dirty="0"/>
              <a:t>ÖDSMB</a:t>
            </a:r>
          </a:p>
        </p:txBody>
      </p:sp>
      <p:sp>
        <p:nvSpPr>
          <p:cNvPr id="10" name="TextBox 9"/>
          <p:cNvSpPr txBox="1"/>
          <p:nvPr userDrawn="1">
            <p:custDataLst>
              <p:tags r:id="rId5"/>
            </p:custDataLst>
          </p:nvPr>
        </p:nvSpPr>
        <p:spPr>
          <a:xfrm>
            <a:off x="468000" y="6147687"/>
            <a:ext cx="6192232" cy="510076"/>
          </a:xfrm>
          <a:prstGeom prst="rect">
            <a:avLst/>
          </a:prstGeom>
        </p:spPr>
        <p:txBody>
          <a:bodyPr vert="horz" wrap="square" lIns="0" tIns="0" rIns="0" bIns="0" rtlCol="0">
            <a:spAutoFit/>
          </a:bodyPr>
          <a:lstStyle/>
          <a:p>
            <a:pPr algn="l">
              <a:lnSpc>
                <a:spcPts val="1300"/>
              </a:lnSpc>
              <a:spcAft>
                <a:spcPts val="0"/>
              </a:spcAft>
              <a:buClr>
                <a:srgbClr val="074EA1"/>
              </a:buClr>
            </a:pPr>
            <a:r>
              <a:rPr lang="fr-CH" sz="1000" b="0" i="0" dirty="0"/>
              <a:t>—</a:t>
            </a:r>
          </a:p>
          <a:p>
            <a:pPr algn="l">
              <a:lnSpc>
                <a:spcPts val="1350"/>
              </a:lnSpc>
              <a:spcAft>
                <a:spcPts val="0"/>
              </a:spcAft>
              <a:buClr>
                <a:srgbClr val="074EA1"/>
              </a:buClr>
            </a:pPr>
            <a:r>
              <a:rPr lang="fr-CH" sz="1000" b="1" dirty="0"/>
              <a:t>Autorité cantonale de la transparence, de la protection des données et de la médiation </a:t>
            </a:r>
            <a:r>
              <a:rPr lang="fr-CH" sz="1000" b="0" i="0" dirty="0" err="1"/>
              <a:t>ATPrDM</a:t>
            </a:r>
            <a:endParaRPr lang="fr-CH" sz="1000" b="0" i="0" dirty="0"/>
          </a:p>
          <a:p>
            <a:pPr algn="l">
              <a:lnSpc>
                <a:spcPts val="1350"/>
              </a:lnSpc>
              <a:spcAft>
                <a:spcPts val="0"/>
              </a:spcAft>
              <a:buClr>
                <a:srgbClr val="074EA1"/>
              </a:buClr>
            </a:pPr>
            <a:r>
              <a:rPr lang="de-DE" sz="1000" b="1" i="0" dirty="0"/>
              <a:t>Kantonale Behörde für Öffentlichkeit, Datenschutz und Mediation </a:t>
            </a:r>
            <a:r>
              <a:rPr lang="fr-CH" sz="1000" b="0" i="0" dirty="0"/>
              <a:t>ÖDSMB</a:t>
            </a:r>
          </a:p>
        </p:txBody>
      </p:sp>
      <p:cxnSp>
        <p:nvCxnSpPr>
          <p:cNvPr id="8" name="Straight Connector 7"/>
          <p:cNvCxnSpPr/>
          <p:nvPr userDrawn="1">
            <p:custDataLst>
              <p:tags r:id="rId6"/>
            </p:custDataLst>
          </p:nvPr>
        </p:nvCxnSpPr>
        <p:spPr>
          <a:xfrm>
            <a:off x="450000" y="12636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a:t>Cliquez sur l'icône pour ajouter une image</a:t>
            </a:r>
            <a:endParaRPr lang="fr-CH"/>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Cliquez pour modifier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a:t>Cliquez sur l'icône pour ajouter une image</a:t>
            </a:r>
            <a:endParaRPr lang="en-US"/>
          </a:p>
        </p:txBody>
      </p:sp>
      <p:sp>
        <p:nvSpPr>
          <p:cNvPr id="5" name="Bildplatzhalter 3"/>
          <p:cNvSpPr>
            <a:spLocks noGrp="1"/>
          </p:cNvSpPr>
          <p:nvPr>
            <p:ph type="pic" sz="quarter" idx="11"/>
          </p:nvPr>
        </p:nvSpPr>
        <p:spPr>
          <a:xfrm>
            <a:off x="4667500" y="1371600"/>
            <a:ext cx="4032000" cy="4644000"/>
          </a:xfrm>
        </p:spPr>
        <p:txBody>
          <a:bodyPr/>
          <a:lstStyle/>
          <a:p>
            <a:r>
              <a:rPr lang="fr-FR"/>
              <a:t>Cliquez sur l'icône pour ajouter une image</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27" name="Objekt 2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err="1"/>
              <a:t>Titel</a:t>
            </a:r>
            <a:endParaRPr lang="fr-CH"/>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31" name="Objekt 3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err="1"/>
              <a:t>Titel</a:t>
            </a:r>
            <a:endParaRPr lang="fr-CH"/>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28" name="Objekt 27"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err="1"/>
              <a:t>Titel</a:t>
            </a:r>
            <a:endParaRPr lang="fr-CH"/>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17" name="Objekt 1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err="1"/>
              <a:t>Titel</a:t>
            </a:r>
            <a:endParaRPr lang="fr-CH"/>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err="1"/>
              <a:t>Titel</a:t>
            </a:r>
            <a:endParaRPr lang="fr-CH"/>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44" name="Objekt 4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err="1"/>
              <a:t>Titel</a:t>
            </a:r>
            <a:endParaRPr lang="fr-CH"/>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 imgW="0" imgH="0" progId="">
                  <p:embed/>
                </p:oleObj>
              </mc:Choice>
              <mc:Fallback>
                <p:oleObj name="think-cell Slide" r:id="rId2" imgW="0" imgH="0" progId="">
                  <p:embed/>
                  <p:pic>
                    <p:nvPicPr>
                      <p:cNvPr id="6" name="Objekt 5"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3" name="Inhaltsplatzhalter 2"/>
          <p:cNvSpPr>
            <a:spLocks noGrp="1"/>
          </p:cNvSpPr>
          <p:nvPr>
            <p:ph idx="1"/>
            <p:custDataLst>
              <p:tags r:id="rId2"/>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err="1"/>
              <a:t>Titel</a:t>
            </a:r>
            <a:r>
              <a:rPr lang="fr-CH" dirty="0"/>
              <a:t> </a:t>
            </a:r>
            <a:r>
              <a:rPr lang="fr-CH" dirty="0" err="1"/>
              <a:t>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24" name="Objekt 23"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a:t>Titel bearbeiten</a:t>
            </a:r>
            <a:br>
              <a:rPr lang="fr-CH"/>
            </a:br>
            <a:r>
              <a:rPr lang="fr-CH"/>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err="1"/>
              <a:t>Titel</a:t>
            </a:r>
            <a:endParaRPr lang="fr-CH"/>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13" name="Objekt 1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err="1"/>
              <a:t>Titelmasterformat</a:t>
            </a:r>
            <a:r>
              <a:rPr lang="fr-CH"/>
              <a:t> </a:t>
            </a:r>
            <a:r>
              <a:rPr lang="fr-CH" err="1"/>
              <a:t>bearbeiten</a:t>
            </a:r>
            <a:br>
              <a:rPr lang="fr-CH"/>
            </a:br>
            <a:r>
              <a:rPr lang="fr-CH"/>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err="1"/>
              <a:t>Titel</a:t>
            </a:r>
            <a:endParaRPr lang="fr-CH"/>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4" imgW="0" imgH="0" progId="">
                  <p:embed/>
                </p:oleObj>
              </mc:Choice>
              <mc:Fallback>
                <p:oleObj name="think-cell Slide" r:id="rId24" imgW="0" imgH="0" progId="">
                  <p:embed/>
                  <p:pic>
                    <p:nvPicPr>
                      <p:cNvPr id="72" name="Objekt 7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298" cy="951970"/>
          </a:xfrm>
        </p:spPr>
        <p:txBody>
          <a:bodyPr/>
          <a:lstStyle/>
          <a:p>
            <a:r>
              <a:rPr lang="fr-CH"/>
              <a:t>Titelmasterformat bearbeiten</a:t>
            </a:r>
            <a:br>
              <a:rPr lang="fr-CH"/>
            </a:br>
            <a:r>
              <a:rPr lang="fr-CH"/>
              <a:t>—</a:t>
            </a:r>
          </a:p>
        </p:txBody>
      </p:sp>
      <p:sp>
        <p:nvSpPr>
          <p:cNvPr id="40" name="Textplatzhalter 39"/>
          <p:cNvSpPr>
            <a:spLocks noGrp="1"/>
          </p:cNvSpPr>
          <p:nvPr>
            <p:ph type="body" sz="quarter" idx="12" hasCustomPrompt="1"/>
            <p:custDataLst>
              <p:tags r:id="rId2"/>
            </p:custDataLst>
          </p:nvPr>
        </p:nvSpPr>
        <p:spPr>
          <a:xfrm>
            <a:off x="457200" y="1860000"/>
            <a:ext cx="1600200" cy="307777"/>
          </a:xfrm>
        </p:spPr>
        <p:txBody>
          <a:bodyPr/>
          <a:lstStyle>
            <a:lvl1pPr>
              <a:spcAft>
                <a:spcPts val="600"/>
              </a:spcAft>
              <a:defRPr b="1"/>
            </a:lvl1pPr>
          </a:lstStyle>
          <a:p>
            <a:pPr lvl="0"/>
            <a:r>
              <a:rPr lang="fr-CH" err="1"/>
              <a:t>Titel</a:t>
            </a:r>
            <a:endParaRPr lang="fr-CH"/>
          </a:p>
        </p:txBody>
      </p:sp>
      <p:sp>
        <p:nvSpPr>
          <p:cNvPr id="41" name="Textplatzhalter 39"/>
          <p:cNvSpPr>
            <a:spLocks noGrp="1"/>
          </p:cNvSpPr>
          <p:nvPr>
            <p:ph type="body" sz="quarter" idx="13" hasCustomPrompt="1"/>
            <p:custDataLst>
              <p:tags r:id="rId3"/>
            </p:custDataLst>
          </p:nvPr>
        </p:nvSpPr>
        <p:spPr>
          <a:xfrm>
            <a:off x="2268538" y="1860000"/>
            <a:ext cx="1602000" cy="307777"/>
          </a:xfrm>
        </p:spPr>
        <p:txBody>
          <a:bodyPr/>
          <a:lstStyle>
            <a:lvl1pPr>
              <a:spcAft>
                <a:spcPts val="600"/>
              </a:spcAft>
              <a:defRPr b="1"/>
            </a:lvl1pPr>
          </a:lstStyle>
          <a:p>
            <a:pPr lvl="0"/>
            <a:r>
              <a:rPr lang="fr-CH"/>
              <a:t>Titel</a:t>
            </a:r>
          </a:p>
        </p:txBody>
      </p:sp>
      <p:sp>
        <p:nvSpPr>
          <p:cNvPr id="42" name="Textplatzhalter 39"/>
          <p:cNvSpPr>
            <a:spLocks noGrp="1"/>
          </p:cNvSpPr>
          <p:nvPr>
            <p:ph type="body" sz="quarter" idx="14" hasCustomPrompt="1"/>
            <p:custDataLst>
              <p:tags r:id="rId4"/>
            </p:custDataLst>
          </p:nvPr>
        </p:nvSpPr>
        <p:spPr>
          <a:xfrm>
            <a:off x="4081462" y="1860000"/>
            <a:ext cx="2797175" cy="307777"/>
          </a:xfrm>
        </p:spPr>
        <p:txBody>
          <a:bodyPr/>
          <a:lstStyle>
            <a:lvl1pPr>
              <a:spcAft>
                <a:spcPts val="600"/>
              </a:spcAft>
              <a:defRPr b="1"/>
            </a:lvl1pPr>
          </a:lstStyle>
          <a:p>
            <a:pPr lvl="0"/>
            <a:r>
              <a:rPr lang="fr-CH"/>
              <a:t>Titel</a:t>
            </a:r>
          </a:p>
        </p:txBody>
      </p:sp>
      <p:sp>
        <p:nvSpPr>
          <p:cNvPr id="44" name="Textplatzhalter 39"/>
          <p:cNvSpPr>
            <a:spLocks noGrp="1"/>
          </p:cNvSpPr>
          <p:nvPr>
            <p:ph type="body" sz="quarter" idx="15" hasCustomPrompt="1"/>
            <p:custDataLst>
              <p:tags r:id="rId5"/>
            </p:custDataLst>
          </p:nvPr>
        </p:nvSpPr>
        <p:spPr>
          <a:xfrm>
            <a:off x="7072312" y="1860000"/>
            <a:ext cx="1627187" cy="307777"/>
          </a:xfrm>
        </p:spPr>
        <p:txBody>
          <a:bodyPr/>
          <a:lstStyle>
            <a:lvl1pPr>
              <a:spcAft>
                <a:spcPts val="600"/>
              </a:spcAft>
              <a:defRPr b="1"/>
            </a:lvl1pPr>
          </a:lstStyle>
          <a:p>
            <a:pPr lvl="0"/>
            <a:r>
              <a:rPr lang="fr-CH"/>
              <a:t>Titel</a:t>
            </a:r>
          </a:p>
        </p:txBody>
      </p:sp>
      <p:sp>
        <p:nvSpPr>
          <p:cNvPr id="50" name="Textplatzhalter 49"/>
          <p:cNvSpPr>
            <a:spLocks noGrp="1"/>
          </p:cNvSpPr>
          <p:nvPr>
            <p:ph type="body" sz="quarter" idx="16"/>
            <p:custDataLst>
              <p:tags r:id="rId6"/>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7"/>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8"/>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9"/>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10"/>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1"/>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2"/>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3"/>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4"/>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5"/>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6"/>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7"/>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8"/>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9"/>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20"/>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1"/>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a:t>Sous-titre</a:t>
            </a:r>
          </a:p>
        </p:txBody>
      </p:sp>
      <p:sp>
        <p:nvSpPr>
          <p:cNvPr id="71" name="Textplatzhalter 70"/>
          <p:cNvSpPr>
            <a:spLocks noGrp="1"/>
          </p:cNvSpPr>
          <p:nvPr>
            <p:ph type="body" sz="quarter" idx="33"/>
            <p:custDataLst>
              <p:tags r:id="rId22"/>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12" name="Objekt 11"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a:t>Cliquez sur l'icône pour ajouter une image</a:t>
            </a:r>
            <a:endParaRPr lang="fr-CH"/>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4.xml"/><Relationship Id="rId27"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34" name="Rectangle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6" imgW="0" imgH="0" progId="">
                  <p:embed/>
                </p:oleObj>
              </mc:Choice>
              <mc:Fallback>
                <p:oleObj name="think-cell Slide" r:id="rId26" imgW="0" imgH="0" progId="">
                  <p:embed/>
                  <p:pic>
                    <p:nvPicPr>
                      <p:cNvPr id="1034" name="Rectangle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Title Placeholder 1"/>
          <p:cNvSpPr>
            <a:spLocks noGrp="1"/>
          </p:cNvSpPr>
          <p:nvPr>
            <p:ph type="title"/>
            <p:custDataLst>
              <p:tags r:id="rId20"/>
            </p:custDataLst>
          </p:nvPr>
        </p:nvSpPr>
        <p:spPr bwMode="auto">
          <a:xfrm>
            <a:off x="457200" y="306000"/>
            <a:ext cx="8242300" cy="95197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a:t>Titre exemple</a:t>
            </a:r>
            <a:br>
              <a:rPr lang="fr-CH"/>
            </a:br>
            <a:r>
              <a:rPr lang="fr-CH"/>
              <a:t>—</a:t>
            </a:r>
          </a:p>
        </p:txBody>
      </p:sp>
      <p:sp>
        <p:nvSpPr>
          <p:cNvPr id="1029" name="Text Placeholder 2"/>
          <p:cNvSpPr>
            <a:spLocks noGrp="1"/>
          </p:cNvSpPr>
          <p:nvPr>
            <p:ph type="body" idx="1"/>
            <p:custDataLst>
              <p:tags r:id="rId21"/>
            </p:custDataLst>
          </p:nvPr>
        </p:nvSpPr>
        <p:spPr bwMode="auto">
          <a:xfrm>
            <a:off x="457200" y="1371600"/>
            <a:ext cx="8242300" cy="18288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a:t>Texte principal</a:t>
            </a:r>
          </a:p>
          <a:p>
            <a:pPr lvl="1"/>
            <a:r>
              <a:rPr lang="fr-CH"/>
              <a:t>Premier niveau</a:t>
            </a:r>
          </a:p>
          <a:p>
            <a:pPr lvl="2"/>
            <a:r>
              <a:rPr lang="fr-CH"/>
              <a:t>Deuxième niveau</a:t>
            </a:r>
          </a:p>
          <a:p>
            <a:pPr lvl="3"/>
            <a:r>
              <a:rPr lang="fr-CH"/>
              <a:t>Troisième niveau</a:t>
            </a:r>
          </a:p>
          <a:p>
            <a:pPr lvl="4"/>
            <a:r>
              <a:rPr lang="fr-CH"/>
              <a:t>Quatrième niveau</a:t>
            </a:r>
          </a:p>
        </p:txBody>
      </p:sp>
      <p:sp>
        <p:nvSpPr>
          <p:cNvPr id="12" name="Rectangle 9"/>
          <p:cNvSpPr txBox="1">
            <a:spLocks noChangeArrowheads="1"/>
          </p:cNvSpPr>
          <p:nvPr>
            <p:custDataLst>
              <p:tags r:id="rId22"/>
            </p:custDataLst>
          </p:nvPr>
        </p:nvSpPr>
        <p:spPr bwMode="auto">
          <a:xfrm>
            <a:off x="8305800" y="6495879"/>
            <a:ext cx="401638"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defRPr sz="1000">
                <a:solidFill>
                  <a:srgbClr val="7F7F7F"/>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6E691C44-51A5-42E3-AF9B-62E2D4E643F7}" type="slidenum">
              <a:rPr kumimoji="0" lang="fr-CH" sz="1000" b="0" i="0" u="none" strike="noStrike" kern="1200" cap="none" spc="0" normalizeH="0" baseline="0" noProof="0" smtClean="0">
                <a:ln>
                  <a:noFill/>
                </a:ln>
                <a:solidFill>
                  <a:schemeClr val="tx1"/>
                </a:solidFill>
                <a:effectLst/>
                <a:uLnTx/>
                <a:uFillTx/>
                <a:latin typeface="Arial" charset="0"/>
                <a:ea typeface="ＭＳ Ｐゴシック" pitchFamily="-112"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‹N°›</a:t>
            </a:fld>
            <a:endParaRPr kumimoji="0" lang="fr-CH" sz="1000" b="0" i="0" u="none" strike="noStrike" kern="1200" cap="none" spc="0" normalizeH="0" baseline="0" noProof="0">
              <a:ln>
                <a:noFill/>
              </a:ln>
              <a:solidFill>
                <a:schemeClr val="tx1"/>
              </a:solidFill>
              <a:effectLst/>
              <a:uLnTx/>
              <a:uFillTx/>
              <a:latin typeface="Arial" charset="0"/>
              <a:ea typeface="ＭＳ Ｐゴシック" pitchFamily="-112" charset="-128"/>
              <a:cs typeface="+mn-cs"/>
            </a:endParaRPr>
          </a:p>
        </p:txBody>
      </p:sp>
      <p:pic>
        <p:nvPicPr>
          <p:cNvPr id="9" name="Picture 8" descr="logo_etat_FR_vers_compacte.jpg"/>
          <p:cNvPicPr>
            <a:picLocks noChangeAspect="1"/>
          </p:cNvPicPr>
          <p:nvPr>
            <p:custDataLst>
              <p:tags r:id="rId23"/>
            </p:custDataLst>
          </p:nvPr>
        </p:nvPicPr>
        <p:blipFill>
          <a:blip r:embed="rId27"/>
          <a:stretch>
            <a:fillRect/>
          </a:stretch>
        </p:blipFill>
        <p:spPr>
          <a:xfrm>
            <a:off x="468000" y="6358200"/>
            <a:ext cx="756000" cy="290079"/>
          </a:xfrm>
          <a:prstGeom prst="rect">
            <a:avLst/>
          </a:prstGeom>
        </p:spPr>
      </p:pic>
      <p:sp>
        <p:nvSpPr>
          <p:cNvPr id="11" name="TextBox 10"/>
          <p:cNvSpPr txBox="1"/>
          <p:nvPr>
            <p:custDataLst>
              <p:tags r:id="rId24"/>
            </p:custDataLst>
          </p:nvPr>
        </p:nvSpPr>
        <p:spPr>
          <a:xfrm>
            <a:off x="1403648" y="6233934"/>
            <a:ext cx="5976664" cy="343364"/>
          </a:xfrm>
          <a:prstGeom prst="rect">
            <a:avLst/>
          </a:prstGeom>
        </p:spPr>
        <p:txBody>
          <a:bodyPr vert="horz" wrap="square" lIns="0" tIns="0" rIns="0" bIns="0" rtlCol="0">
            <a:spAutoFit/>
          </a:bodyPr>
          <a:lstStyle/>
          <a:p>
            <a:pPr algn="l">
              <a:lnSpc>
                <a:spcPts val="1350"/>
              </a:lnSpc>
              <a:spcAft>
                <a:spcPts val="0"/>
              </a:spcAft>
              <a:buClr>
                <a:srgbClr val="074EA1"/>
              </a:buClr>
            </a:pPr>
            <a:r>
              <a:rPr lang="fr-CH" sz="1000" b="1" dirty="0"/>
              <a:t>Autorité cantonale de la transparence, de la protection des données et de la médiation </a:t>
            </a:r>
            <a:r>
              <a:rPr lang="fr-CH" sz="1000" b="0" i="0" dirty="0" err="1"/>
              <a:t>ATPrDM</a:t>
            </a:r>
            <a:endParaRPr lang="fr-CH" sz="1000" b="0" i="0" dirty="0"/>
          </a:p>
          <a:p>
            <a:pPr algn="l">
              <a:lnSpc>
                <a:spcPts val="1350"/>
              </a:lnSpc>
              <a:spcAft>
                <a:spcPts val="0"/>
              </a:spcAft>
              <a:buClr>
                <a:srgbClr val="074EA1"/>
              </a:buClr>
            </a:pPr>
            <a:r>
              <a:rPr lang="de-DE" sz="1000" b="1" i="0" dirty="0"/>
              <a:t>Kantonale Behörde für Öffentlichkeit, Datenschutz und Mediation </a:t>
            </a:r>
            <a:r>
              <a:rPr lang="fr-CH" sz="1000" b="0" i="0" dirty="0"/>
              <a:t>ÖDSMB</a:t>
            </a:r>
          </a:p>
        </p:txBody>
      </p:sp>
      <p:cxnSp>
        <p:nvCxnSpPr>
          <p:cNvPr id="14" name="Straight Connector 13"/>
          <p:cNvCxnSpPr/>
          <p:nvPr>
            <p:custDataLst>
              <p:tags r:id="rId25"/>
            </p:custDataLst>
          </p:nvPr>
        </p:nvCxnSpPr>
        <p:spPr>
          <a:xfrm>
            <a:off x="450000" y="61920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7"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dt="0"/>
  <p:txStyles>
    <p:titleStyle>
      <a:lvl1pPr algn="l" defTabSz="457200" rtl="0" eaLnBrk="1" fontAlgn="base" hangingPunct="1">
        <a:lnSpc>
          <a:spcPts val="3700"/>
        </a:lnSpc>
        <a:spcBef>
          <a:spcPct val="0"/>
        </a:spcBef>
        <a:spcAft>
          <a:spcPct val="0"/>
        </a:spcAft>
        <a:defRPr lang="de-DE" sz="3200" b="1" kern="1200" dirty="0">
          <a:solidFill>
            <a:schemeClr val="tx1"/>
          </a:solidFill>
          <a:latin typeface="Arial"/>
          <a:ea typeface="ＭＳ Ｐゴシック" pitchFamily="-112" charset="-128"/>
          <a:cs typeface="ＭＳ Ｐゴシック" pitchFamily="-112" charset="-128"/>
        </a:defRPr>
      </a:lvl1pPr>
      <a:lvl2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5pPr>
      <a:lvl6pPr marL="4572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6pPr>
      <a:lvl7pPr marL="9144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7pPr>
      <a:lvl8pPr marL="13716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8pPr>
      <a:lvl9pPr marL="18288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9pPr>
    </p:titleStyle>
    <p:bodyStyle>
      <a:lvl1pPr algn="l" defTabSz="457200" rtl="0" eaLnBrk="1" fontAlgn="base" hangingPunct="1">
        <a:spcBef>
          <a:spcPct val="0"/>
        </a:spcBef>
        <a:spcAft>
          <a:spcPts val="600"/>
        </a:spcAft>
        <a:buClr>
          <a:srgbClr val="074EA1"/>
        </a:buClr>
        <a:buFont typeface="Lucida Grande" pitchFamily="-112" charset="0"/>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hyperlink" Target="mailto:martine.stoffel@fr.ch" TargetMode="External"/><Relationship Id="rId5" Type="http://schemas.openxmlformats.org/officeDocument/2006/relationships/oleObject" Target="../embeddings/oleObject19.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bdlf.fr.ch/app/fr/texts_of_law/835.1" TargetMode="External"/><Relationship Id="rId2" Type="http://schemas.openxmlformats.org/officeDocument/2006/relationships/hyperlink" Target="https://bdlf.fr.ch/app/fr/texts_of_law/10.1" TargetMode="External"/><Relationship Id="rId1" Type="http://schemas.openxmlformats.org/officeDocument/2006/relationships/slideLayout" Target="../slideLayouts/slideLayout5.xml"/><Relationship Id="rId5" Type="http://schemas.openxmlformats.org/officeDocument/2006/relationships/hyperlink" Target="https://bdlf.fr.ch/app/fr/texts_of_law/17.1/versions/7916?all_languages=true&amp;diff=split" TargetMode="External"/><Relationship Id="rId4" Type="http://schemas.openxmlformats.org/officeDocument/2006/relationships/hyperlink" Target="https://bdlf.fr.ch/app/fr/texts_of_law/140.1/versions/7925"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hyperlink" Target="https://www.fr.ch/etat-et-droit/transparence-et-protection-des-donnees/aide-memoire-sur-le-mandat-pour-lexternalisation-du-traitement-des-donnees"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bdlf.fr.ch/app/fr/texts_of_law/835.1" TargetMode="External"/><Relationship Id="rId2" Type="http://schemas.openxmlformats.org/officeDocument/2006/relationships/hyperlink" Target="https://bdlf.fr.ch/app/fr/texts_of_law/10.1" TargetMode="External"/><Relationship Id="rId1" Type="http://schemas.openxmlformats.org/officeDocument/2006/relationships/slideLayout" Target="../slideLayouts/slideLayout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7" name="Objekt 6"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Titel 11"/>
          <p:cNvSpPr>
            <a:spLocks noGrp="1"/>
          </p:cNvSpPr>
          <p:nvPr>
            <p:ph type="ctrTitle"/>
            <p:custDataLst>
              <p:tags r:id="rId1"/>
            </p:custDataLst>
          </p:nvPr>
        </p:nvSpPr>
        <p:spPr>
          <a:xfrm>
            <a:off x="446154" y="1412776"/>
            <a:ext cx="8289925" cy="906274"/>
          </a:xfrm>
        </p:spPr>
        <p:txBody>
          <a:bodyPr/>
          <a:lstStyle/>
          <a:p>
            <a:r>
              <a:rPr lang="fr-CH" dirty="0"/>
              <a:t>La protection des données</a:t>
            </a:r>
            <a:br>
              <a:rPr lang="fr-CH" dirty="0"/>
            </a:br>
            <a:r>
              <a:rPr lang="fr-CH" sz="2600" dirty="0"/>
              <a:t>Demi-journée de cours pour Option Gruyère</a:t>
            </a:r>
            <a:endParaRPr lang="fr-CH" sz="2600" dirty="0">
              <a:latin typeface="Arial" panose="020B0604020202020204" pitchFamily="34" charset="0"/>
              <a:cs typeface="Arial" panose="020B0604020202020204" pitchFamily="34" charset="0"/>
            </a:endParaRPr>
          </a:p>
        </p:txBody>
      </p:sp>
      <p:sp>
        <p:nvSpPr>
          <p:cNvPr id="9220" name="Textplatzhalter 13"/>
          <p:cNvSpPr>
            <a:spLocks noGrp="1"/>
          </p:cNvSpPr>
          <p:nvPr>
            <p:ph type="subTitle" idx="1"/>
            <p:custDataLst>
              <p:tags r:id="rId2"/>
            </p:custDataLst>
          </p:nvPr>
        </p:nvSpPr>
        <p:spPr>
          <a:xfrm>
            <a:off x="446154" y="2836243"/>
            <a:ext cx="8289925" cy="3247043"/>
          </a:xfrm>
        </p:spPr>
        <p:txBody>
          <a:bodyPr/>
          <a:lstStyle/>
          <a:p>
            <a:pPr eaLnBrk="1" hangingPunct="1">
              <a:spcAft>
                <a:spcPct val="0"/>
              </a:spcAft>
            </a:pPr>
            <a:endParaRPr lang="fr-CH" sz="2000" b="1" dirty="0">
              <a:solidFill>
                <a:schemeClr val="accent3">
                  <a:lumMod val="75000"/>
                </a:schemeClr>
              </a:solidFill>
            </a:endParaRPr>
          </a:p>
          <a:p>
            <a:pPr eaLnBrk="1" hangingPunct="1">
              <a:spcAft>
                <a:spcPct val="0"/>
              </a:spcAft>
            </a:pPr>
            <a:r>
              <a:rPr lang="fr-CH" sz="2000" b="1" dirty="0">
                <a:solidFill>
                  <a:schemeClr val="accent3">
                    <a:lumMod val="75000"/>
                  </a:schemeClr>
                </a:solidFill>
              </a:rPr>
              <a:t>15 mai 2024</a:t>
            </a:r>
          </a:p>
          <a:p>
            <a:pPr eaLnBrk="1" hangingPunct="1">
              <a:spcAft>
                <a:spcPct val="0"/>
              </a:spcAft>
            </a:pPr>
            <a:endParaRPr lang="fr-CH" sz="2000" b="1" dirty="0">
              <a:solidFill>
                <a:schemeClr val="accent3">
                  <a:lumMod val="75000"/>
                </a:schemeClr>
              </a:solidFill>
            </a:endParaRPr>
          </a:p>
          <a:p>
            <a:pPr marR="189230"/>
            <a:r>
              <a:rPr lang="fr-CH" sz="1800" dirty="0">
                <a:solidFill>
                  <a:srgbClr val="000000"/>
                </a:solidFill>
                <a:effectLst/>
                <a:latin typeface="Calibri" panose="020F0502020204030204" pitchFamily="34" charset="0"/>
                <a:ea typeface="Times New Roman" panose="02020603050405020304" pitchFamily="18" charset="0"/>
              </a:rPr>
              <a:t>Martine Stoffel, préposée cantonale à la transparence et à la protection des données</a:t>
            </a:r>
          </a:p>
          <a:p>
            <a:pPr marR="189230"/>
            <a:r>
              <a:rPr lang="fr-CH" dirty="0">
                <a:solidFill>
                  <a:srgbClr val="000000"/>
                </a:solidFill>
                <a:latin typeface="Calibri" panose="020F0502020204030204" pitchFamily="34" charset="0"/>
                <a:ea typeface="Times New Roman" panose="02020603050405020304" pitchFamily="18" charset="0"/>
              </a:rPr>
              <a:t>Léa Zeugin, collaboratrice</a:t>
            </a:r>
          </a:p>
          <a:p>
            <a:pPr marR="189230"/>
            <a:r>
              <a:rPr lang="fr-CH" dirty="0">
                <a:solidFill>
                  <a:srgbClr val="000000"/>
                </a:solidFill>
                <a:latin typeface="Calibri" panose="020F0502020204030204" pitchFamily="34" charset="0"/>
                <a:ea typeface="Times New Roman" panose="02020603050405020304" pitchFamily="18" charset="0"/>
              </a:rPr>
              <a:t>Autorité cantonale de la transparence, de la protection des données et de la médiation ATPrDM</a:t>
            </a:r>
            <a:br>
              <a:rPr lang="fr-CH" dirty="0">
                <a:solidFill>
                  <a:srgbClr val="000000"/>
                </a:solidFill>
                <a:latin typeface="Calibri" panose="020F0502020204030204" pitchFamily="34" charset="0"/>
                <a:ea typeface="Times New Roman" panose="02020603050405020304" pitchFamily="18" charset="0"/>
              </a:rPr>
            </a:br>
            <a:r>
              <a:rPr lang="fr-CH" sz="1200" dirty="0">
                <a:solidFill>
                  <a:srgbClr val="000000"/>
                </a:solidFill>
                <a:latin typeface="Calibri" panose="020F0502020204030204" pitchFamily="34" charset="0"/>
                <a:ea typeface="Times New Roman" panose="02020603050405020304" pitchFamily="18" charset="0"/>
                <a:hlinkClick r:id="rId6"/>
              </a:rPr>
              <a:t>martine.stoffel@fr.ch</a:t>
            </a:r>
            <a:endParaRPr lang="fr-CH" sz="1200" dirty="0">
              <a:solidFill>
                <a:srgbClr val="000000"/>
              </a:solidFill>
              <a:latin typeface="Calibri" panose="020F0502020204030204" pitchFamily="34" charset="0"/>
              <a:ea typeface="Times New Roman" panose="02020603050405020304" pitchFamily="18" charset="0"/>
            </a:endParaRPr>
          </a:p>
          <a:p>
            <a:pPr marR="189230"/>
            <a:r>
              <a:rPr lang="fr-CH" sz="1200" dirty="0">
                <a:solidFill>
                  <a:srgbClr val="000000"/>
                </a:solidFill>
                <a:latin typeface="Calibri" panose="020F0502020204030204" pitchFamily="34" charset="0"/>
                <a:ea typeface="Times New Roman" panose="02020603050405020304" pitchFamily="18" charset="0"/>
              </a:rPr>
              <a:t>026 305 59 73</a:t>
            </a:r>
          </a:p>
          <a:p>
            <a:pPr marR="189230"/>
            <a:r>
              <a:rPr lang="fr-CH" sz="1200" dirty="0">
                <a:solidFill>
                  <a:srgbClr val="000000"/>
                </a:solidFill>
                <a:effectLst/>
                <a:latin typeface="Calibri" panose="020F0502020204030204" pitchFamily="34" charset="0"/>
                <a:ea typeface="Times New Roman" panose="02020603050405020304" pitchFamily="18" charset="0"/>
              </a:rPr>
              <a:t>079 123 58 95</a:t>
            </a:r>
          </a:p>
          <a:p>
            <a:pPr marR="189230" algn="just"/>
            <a:endParaRPr lang="fr-CH" sz="1800" dirty="0">
              <a:effectLst/>
              <a:latin typeface="Times New Roman" panose="02020603050405020304" pitchFamily="18" charset="0"/>
              <a:ea typeface="Times New Roman" panose="02020603050405020304" pitchFamily="18" charset="0"/>
            </a:endParaRPr>
          </a:p>
        </p:txBody>
      </p:sp>
      <p:pic>
        <p:nvPicPr>
          <p:cNvPr id="2" name="Image 1" descr="Une image contenant Graphique, diagramme, Police, conception&#10;&#10;Description générée automatiquement">
            <a:extLst>
              <a:ext uri="{FF2B5EF4-FFF2-40B4-BE49-F238E27FC236}">
                <a16:creationId xmlns:a16="http://schemas.microsoft.com/office/drawing/2014/main" id="{E8282776-648D-89B6-9247-28360C625248}"/>
              </a:ext>
            </a:extLst>
          </p:cNvPr>
          <p:cNvPicPr>
            <a:picLocks noChangeAspect="1"/>
          </p:cNvPicPr>
          <p:nvPr/>
        </p:nvPicPr>
        <p:blipFill>
          <a:blip r:embed="rId7"/>
          <a:stretch>
            <a:fillRect/>
          </a:stretch>
        </p:blipFill>
        <p:spPr>
          <a:xfrm>
            <a:off x="4681727" y="4649117"/>
            <a:ext cx="1437649" cy="1574056"/>
          </a:xfrm>
          <a:prstGeom prst="rect">
            <a:avLst/>
          </a:prstGeom>
        </p:spPr>
      </p:pic>
      <p:pic>
        <p:nvPicPr>
          <p:cNvPr id="3" name="Image 2" descr="Une image contenant Graphique, Police, symbole, clipart&#10;&#10;Description générée automatiquement">
            <a:extLst>
              <a:ext uri="{FF2B5EF4-FFF2-40B4-BE49-F238E27FC236}">
                <a16:creationId xmlns:a16="http://schemas.microsoft.com/office/drawing/2014/main" id="{70796574-BAB6-058B-010E-B7B9B218646C}"/>
              </a:ext>
            </a:extLst>
          </p:cNvPr>
          <p:cNvPicPr>
            <a:picLocks noChangeAspect="1"/>
          </p:cNvPicPr>
          <p:nvPr/>
        </p:nvPicPr>
        <p:blipFill>
          <a:blip r:embed="rId8"/>
          <a:stretch>
            <a:fillRect/>
          </a:stretch>
        </p:blipFill>
        <p:spPr>
          <a:xfrm>
            <a:off x="6696263" y="4760512"/>
            <a:ext cx="1565565" cy="169907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principe de la finalité</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1000274"/>
          </a:xfrm>
        </p:spPr>
        <p:txBody>
          <a:bodyPr/>
          <a:lstStyle/>
          <a:p>
            <a:endParaRPr lang="fr-CH" dirty="0"/>
          </a:p>
          <a:p>
            <a:r>
              <a:rPr lang="fr-CH" dirty="0"/>
              <a:t>Les données ne peuvent être utilisées que pour un usage déterminé et reconnaissable, et dans ce but (art. 7 </a:t>
            </a:r>
            <a:r>
              <a:rPr lang="fr-CH" dirty="0" err="1"/>
              <a:t>LPrD</a:t>
            </a:r>
            <a:r>
              <a:rPr lang="fr-CH" dirty="0"/>
              <a:t>).</a:t>
            </a:r>
          </a:p>
        </p:txBody>
      </p:sp>
      <p:pic>
        <p:nvPicPr>
          <p:cNvPr id="6" name="Image 5" descr="Une image contenant ligne, Graphique, capture d’écran, conception&#10;&#10;Description générée automatiquement">
            <a:extLst>
              <a:ext uri="{FF2B5EF4-FFF2-40B4-BE49-F238E27FC236}">
                <a16:creationId xmlns:a16="http://schemas.microsoft.com/office/drawing/2014/main" id="{336B9888-1256-836E-8CDA-D31DB01B1BAB}"/>
              </a:ext>
            </a:extLst>
          </p:cNvPr>
          <p:cNvPicPr>
            <a:picLocks noChangeAspect="1"/>
          </p:cNvPicPr>
          <p:nvPr/>
        </p:nvPicPr>
        <p:blipFill>
          <a:blip r:embed="rId2"/>
          <a:stretch>
            <a:fillRect/>
          </a:stretch>
        </p:blipFill>
        <p:spPr>
          <a:xfrm>
            <a:off x="5221539" y="2817298"/>
            <a:ext cx="2423158" cy="2423158"/>
          </a:xfrm>
          <a:prstGeom prst="rect">
            <a:avLst/>
          </a:prstGeom>
        </p:spPr>
      </p:pic>
    </p:spTree>
    <p:extLst>
      <p:ext uri="{BB962C8B-B14F-4D97-AF65-F5344CB8AC3E}">
        <p14:creationId xmlns:p14="http://schemas.microsoft.com/office/powerpoint/2010/main" val="4056632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principe de la finalité</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1923604"/>
          </a:xfrm>
        </p:spPr>
        <p:txBody>
          <a:bodyPr/>
          <a:lstStyle/>
          <a:p>
            <a:endParaRPr lang="fr-CH" dirty="0"/>
          </a:p>
          <a:p>
            <a:r>
              <a:rPr lang="fr-CH" dirty="0"/>
              <a:t>Exemple: les crèches traitent les données des familles pour leurs tâches en tant que crèches. Elles ne peuvent pas les utiliser pour l’association de quartier ou de village qui veut réaliser une activité et contacter des familles pour cela, ou encore pour faire de la publicité pour une autre crèche.</a:t>
            </a:r>
          </a:p>
        </p:txBody>
      </p:sp>
      <p:pic>
        <p:nvPicPr>
          <p:cNvPr id="5" name="Image 4" descr="Une image contenant ligne, Graphique, capture d’écran, conception&#10;&#10;Description générée automatiquement">
            <a:extLst>
              <a:ext uri="{FF2B5EF4-FFF2-40B4-BE49-F238E27FC236}">
                <a16:creationId xmlns:a16="http://schemas.microsoft.com/office/drawing/2014/main" id="{5D72CD22-652B-4E24-103A-E54FDDA2C4AE}"/>
              </a:ext>
            </a:extLst>
          </p:cNvPr>
          <p:cNvPicPr>
            <a:picLocks noChangeAspect="1"/>
          </p:cNvPicPr>
          <p:nvPr/>
        </p:nvPicPr>
        <p:blipFill>
          <a:blip r:embed="rId2"/>
          <a:stretch>
            <a:fillRect/>
          </a:stretch>
        </p:blipFill>
        <p:spPr>
          <a:xfrm>
            <a:off x="5221539" y="3146482"/>
            <a:ext cx="2423158" cy="2423158"/>
          </a:xfrm>
          <a:prstGeom prst="rect">
            <a:avLst/>
          </a:prstGeom>
        </p:spPr>
      </p:pic>
    </p:spTree>
    <p:extLst>
      <p:ext uri="{BB962C8B-B14F-4D97-AF65-F5344CB8AC3E}">
        <p14:creationId xmlns:p14="http://schemas.microsoft.com/office/powerpoint/2010/main" val="738328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principe de la proportionnalité</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1308050"/>
          </a:xfrm>
        </p:spPr>
        <p:txBody>
          <a:bodyPr/>
          <a:lstStyle/>
          <a:p>
            <a:endParaRPr lang="fr-CH" dirty="0"/>
          </a:p>
          <a:p>
            <a:r>
              <a:rPr lang="fr-CH" dirty="0"/>
              <a:t>Les données et les modes de traitement doivent être nécessaires, appropriés et non excessifs par rapport aux buts du traitement (art. 8 </a:t>
            </a:r>
            <a:r>
              <a:rPr lang="fr-CH" dirty="0" err="1"/>
              <a:t>LPrD</a:t>
            </a:r>
            <a:r>
              <a:rPr lang="fr-CH" dirty="0"/>
              <a:t>).</a:t>
            </a:r>
          </a:p>
        </p:txBody>
      </p:sp>
      <p:pic>
        <p:nvPicPr>
          <p:cNvPr id="4" name="Image 3" descr="Une image contenant Graphique, Police, symbole, clipart&#10;&#10;Description générée automatiquement">
            <a:extLst>
              <a:ext uri="{FF2B5EF4-FFF2-40B4-BE49-F238E27FC236}">
                <a16:creationId xmlns:a16="http://schemas.microsoft.com/office/drawing/2014/main" id="{6238E0E0-19EF-FA93-8B76-8CDC3D6FB15D}"/>
              </a:ext>
            </a:extLst>
          </p:cNvPr>
          <p:cNvPicPr>
            <a:picLocks noChangeAspect="1"/>
          </p:cNvPicPr>
          <p:nvPr/>
        </p:nvPicPr>
        <p:blipFill>
          <a:blip r:embed="rId2"/>
          <a:stretch>
            <a:fillRect/>
          </a:stretch>
        </p:blipFill>
        <p:spPr>
          <a:xfrm>
            <a:off x="5558513" y="3420766"/>
            <a:ext cx="1565565" cy="1699070"/>
          </a:xfrm>
          <a:prstGeom prst="rect">
            <a:avLst/>
          </a:prstGeom>
        </p:spPr>
      </p:pic>
    </p:spTree>
    <p:extLst>
      <p:ext uri="{BB962C8B-B14F-4D97-AF65-F5344CB8AC3E}">
        <p14:creationId xmlns:p14="http://schemas.microsoft.com/office/powerpoint/2010/main" val="18094066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principe de la proportionnalité</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1923604"/>
          </a:xfrm>
        </p:spPr>
        <p:txBody>
          <a:bodyPr/>
          <a:lstStyle/>
          <a:p>
            <a:endParaRPr lang="fr-CH" dirty="0"/>
          </a:p>
          <a:p>
            <a:r>
              <a:rPr lang="fr-CH" dirty="0"/>
              <a:t>Les crèches doivent disposer d’informations sur la santé des enfants, quand cela est nécessaire pour l’accomplissement de leurs tâches (exemples: allergies, maladies contagieuses). Mais elles ne doivent pas disposer de tout l’historique de santé de l’enfant.</a:t>
            </a:r>
            <a:br>
              <a:rPr lang="fr-CH" dirty="0"/>
            </a:br>
            <a:endParaRPr lang="fr-CH" dirty="0"/>
          </a:p>
        </p:txBody>
      </p:sp>
      <p:pic>
        <p:nvPicPr>
          <p:cNvPr id="4" name="Image 3" descr="Une image contenant Graphique, Police, symbole, clipart&#10;&#10;Description générée automatiquement">
            <a:extLst>
              <a:ext uri="{FF2B5EF4-FFF2-40B4-BE49-F238E27FC236}">
                <a16:creationId xmlns:a16="http://schemas.microsoft.com/office/drawing/2014/main" id="{F7DFEBB3-A0A8-595E-D3CB-8AF48615A199}"/>
              </a:ext>
            </a:extLst>
          </p:cNvPr>
          <p:cNvPicPr>
            <a:picLocks noChangeAspect="1"/>
          </p:cNvPicPr>
          <p:nvPr/>
        </p:nvPicPr>
        <p:blipFill>
          <a:blip r:embed="rId2"/>
          <a:stretch>
            <a:fillRect/>
          </a:stretch>
        </p:blipFill>
        <p:spPr>
          <a:xfrm>
            <a:off x="6485525" y="3483828"/>
            <a:ext cx="1565565" cy="1699070"/>
          </a:xfrm>
          <a:prstGeom prst="rect">
            <a:avLst/>
          </a:prstGeom>
        </p:spPr>
      </p:pic>
    </p:spTree>
    <p:extLst>
      <p:ext uri="{BB962C8B-B14F-4D97-AF65-F5344CB8AC3E}">
        <p14:creationId xmlns:p14="http://schemas.microsoft.com/office/powerpoint/2010/main" val="4251814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principe du cycle de vie</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2000548"/>
          </a:xfrm>
        </p:spPr>
        <p:txBody>
          <a:bodyPr/>
          <a:lstStyle/>
          <a:p>
            <a:endParaRPr lang="fr-CH" dirty="0"/>
          </a:p>
          <a:p>
            <a:r>
              <a:rPr lang="fr-CH" dirty="0"/>
              <a:t>Les données personnelles qui ne sont plus nécessaires au regard des finalité du traitement sont détruites ou anonymisées. Sont réservées les dispositions en matière d’archivage (art. 10 al. 1 </a:t>
            </a:r>
            <a:r>
              <a:rPr lang="fr-CH" dirty="0" err="1"/>
              <a:t>LPrD</a:t>
            </a:r>
            <a:r>
              <a:rPr lang="fr-CH" dirty="0"/>
              <a:t>). Voir aussi art. 24 </a:t>
            </a:r>
            <a:r>
              <a:rPr lang="fr-CH" dirty="0" err="1"/>
              <a:t>LPrD</a:t>
            </a:r>
            <a:r>
              <a:rPr lang="fr-CH" dirty="0"/>
              <a:t>.</a:t>
            </a:r>
          </a:p>
          <a:p>
            <a:r>
              <a:rPr lang="fr-CH" dirty="0"/>
              <a:t>Attention: anonymisation et </a:t>
            </a:r>
            <a:r>
              <a:rPr lang="fr-CH" dirty="0" err="1"/>
              <a:t>pseudonymisation</a:t>
            </a:r>
            <a:endParaRPr lang="fr-CH" dirty="0"/>
          </a:p>
        </p:txBody>
      </p:sp>
      <p:pic>
        <p:nvPicPr>
          <p:cNvPr id="5" name="Image 4" descr="Une image contenant capture d’écran, cercle, Graphique, conception&#10;&#10;Description générée automatiquement">
            <a:extLst>
              <a:ext uri="{FF2B5EF4-FFF2-40B4-BE49-F238E27FC236}">
                <a16:creationId xmlns:a16="http://schemas.microsoft.com/office/drawing/2014/main" id="{A0F043C5-6A66-EF57-0D21-4A0DBFDDC6C3}"/>
              </a:ext>
            </a:extLst>
          </p:cNvPr>
          <p:cNvPicPr>
            <a:picLocks noChangeAspect="1"/>
          </p:cNvPicPr>
          <p:nvPr/>
        </p:nvPicPr>
        <p:blipFill>
          <a:blip r:embed="rId2"/>
          <a:stretch>
            <a:fillRect/>
          </a:stretch>
        </p:blipFill>
        <p:spPr>
          <a:xfrm>
            <a:off x="4704430" y="3108960"/>
            <a:ext cx="3001755" cy="3098872"/>
          </a:xfrm>
          <a:prstGeom prst="rect">
            <a:avLst/>
          </a:prstGeom>
        </p:spPr>
      </p:pic>
    </p:spTree>
    <p:extLst>
      <p:ext uri="{BB962C8B-B14F-4D97-AF65-F5344CB8AC3E}">
        <p14:creationId xmlns:p14="http://schemas.microsoft.com/office/powerpoint/2010/main" val="9554301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principe du cycle de vie</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0850" y="1546961"/>
            <a:ext cx="8242300" cy="2385268"/>
          </a:xfrm>
        </p:spPr>
        <p:txBody>
          <a:bodyPr/>
          <a:lstStyle/>
          <a:p>
            <a:endParaRPr lang="fr-CH" dirty="0"/>
          </a:p>
          <a:p>
            <a:r>
              <a:rPr lang="fr-CH" dirty="0"/>
              <a:t>Les données personnelles liées à la facturation sont-elles encore nécessaires lorsque l’enfant a quitté la crèche et si oui, pendant combien de temps? Nous conseillons de définir une durée de conservation.</a:t>
            </a:r>
          </a:p>
          <a:p>
            <a:r>
              <a:rPr lang="fr-CH" dirty="0"/>
              <a:t>Et un processus en cas de conservation plus longue – dans quels cas, pour quels motifs, qui décide?</a:t>
            </a:r>
          </a:p>
          <a:p>
            <a:r>
              <a:rPr lang="fr-CH" dirty="0"/>
              <a:t>Données de la comptabilité: délai spécial pour la conservation.</a:t>
            </a:r>
          </a:p>
        </p:txBody>
      </p:sp>
      <p:pic>
        <p:nvPicPr>
          <p:cNvPr id="6" name="Image 5" descr="Une image contenant capture d’écran, cercle, Graphique, conception&#10;&#10;Description générée automatiquement">
            <a:extLst>
              <a:ext uri="{FF2B5EF4-FFF2-40B4-BE49-F238E27FC236}">
                <a16:creationId xmlns:a16="http://schemas.microsoft.com/office/drawing/2014/main" id="{84E23A31-FA13-F4CD-AB64-479D2DD0B6E7}"/>
              </a:ext>
            </a:extLst>
          </p:cNvPr>
          <p:cNvPicPr>
            <a:picLocks noChangeAspect="1"/>
          </p:cNvPicPr>
          <p:nvPr/>
        </p:nvPicPr>
        <p:blipFill>
          <a:blip r:embed="rId2"/>
          <a:stretch>
            <a:fillRect/>
          </a:stretch>
        </p:blipFill>
        <p:spPr>
          <a:xfrm>
            <a:off x="4478799" y="3417711"/>
            <a:ext cx="3001755" cy="3098872"/>
          </a:xfrm>
          <a:prstGeom prst="rect">
            <a:avLst/>
          </a:prstGeom>
        </p:spPr>
      </p:pic>
    </p:spTree>
    <p:extLst>
      <p:ext uri="{BB962C8B-B14F-4D97-AF65-F5344CB8AC3E}">
        <p14:creationId xmlns:p14="http://schemas.microsoft.com/office/powerpoint/2010/main" val="31331453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consentement</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266800"/>
            <a:ext cx="8242300" cy="2308324"/>
          </a:xfrm>
        </p:spPr>
        <p:txBody>
          <a:bodyPr/>
          <a:lstStyle/>
          <a:p>
            <a:r>
              <a:rPr lang="fr-CH" dirty="0"/>
              <a:t>La personne peut consentir dans un cas d’espèce au traitement des données personnelles (art. 6 </a:t>
            </a:r>
            <a:r>
              <a:rPr lang="fr-CH" dirty="0" err="1"/>
              <a:t>LPrD</a:t>
            </a:r>
            <a:r>
              <a:rPr lang="fr-CH" dirty="0"/>
              <a:t>). Le consentement ne doit être donné que si le traitement n’est pas prévu par la base légale.</a:t>
            </a:r>
          </a:p>
          <a:p>
            <a:endParaRPr lang="fr-CH" dirty="0"/>
          </a:p>
          <a:p>
            <a:r>
              <a:rPr lang="fr-CH" dirty="0"/>
              <a:t>Consentement libre et éclairé (finalités du traitement). Consentement exprès si données sensibles. Consentement révocable en tout temps et sans motif.</a:t>
            </a:r>
          </a:p>
        </p:txBody>
      </p:sp>
      <p:pic>
        <p:nvPicPr>
          <p:cNvPr id="6" name="Image 5" descr="Une image contenant capture d’écran, cercle, conception&#10;&#10;Description générée automatiquement">
            <a:extLst>
              <a:ext uri="{FF2B5EF4-FFF2-40B4-BE49-F238E27FC236}">
                <a16:creationId xmlns:a16="http://schemas.microsoft.com/office/drawing/2014/main" id="{224A658C-DCEF-258A-3D6C-F6125AB24690}"/>
              </a:ext>
            </a:extLst>
          </p:cNvPr>
          <p:cNvPicPr>
            <a:picLocks noChangeAspect="1"/>
          </p:cNvPicPr>
          <p:nvPr/>
        </p:nvPicPr>
        <p:blipFill>
          <a:blip r:embed="rId2"/>
          <a:stretch>
            <a:fillRect/>
          </a:stretch>
        </p:blipFill>
        <p:spPr>
          <a:xfrm>
            <a:off x="2850408" y="4222811"/>
            <a:ext cx="2041008" cy="2041008"/>
          </a:xfrm>
          <a:prstGeom prst="rect">
            <a:avLst/>
          </a:prstGeom>
        </p:spPr>
      </p:pic>
      <p:pic>
        <p:nvPicPr>
          <p:cNvPr id="8" name="Image 7" descr="Une image contenant capture d’écran, cercle, conception&#10;&#10;Description générée automatiquement">
            <a:extLst>
              <a:ext uri="{FF2B5EF4-FFF2-40B4-BE49-F238E27FC236}">
                <a16:creationId xmlns:a16="http://schemas.microsoft.com/office/drawing/2014/main" id="{3463076B-FC92-A841-7CBE-31428455E398}"/>
              </a:ext>
            </a:extLst>
          </p:cNvPr>
          <p:cNvPicPr>
            <a:picLocks noChangeAspect="1"/>
          </p:cNvPicPr>
          <p:nvPr/>
        </p:nvPicPr>
        <p:blipFill>
          <a:blip r:embed="rId3"/>
          <a:stretch>
            <a:fillRect/>
          </a:stretch>
        </p:blipFill>
        <p:spPr>
          <a:xfrm>
            <a:off x="4162095" y="4222811"/>
            <a:ext cx="2041007" cy="2041007"/>
          </a:xfrm>
          <a:prstGeom prst="rect">
            <a:avLst/>
          </a:prstGeom>
        </p:spPr>
      </p:pic>
      <p:pic>
        <p:nvPicPr>
          <p:cNvPr id="10" name="Image 9" descr="Une image contenant cercle, Graphique, conception, art&#10;&#10;Description générée automatiquement">
            <a:extLst>
              <a:ext uri="{FF2B5EF4-FFF2-40B4-BE49-F238E27FC236}">
                <a16:creationId xmlns:a16="http://schemas.microsoft.com/office/drawing/2014/main" id="{F7390F56-C1BB-4707-B7F3-6149237BD94E}"/>
              </a:ext>
            </a:extLst>
          </p:cNvPr>
          <p:cNvPicPr>
            <a:picLocks noChangeAspect="1"/>
          </p:cNvPicPr>
          <p:nvPr/>
        </p:nvPicPr>
        <p:blipFill>
          <a:blip r:embed="rId4"/>
          <a:stretch>
            <a:fillRect/>
          </a:stretch>
        </p:blipFill>
        <p:spPr>
          <a:xfrm>
            <a:off x="2238709" y="4800013"/>
            <a:ext cx="886604" cy="886604"/>
          </a:xfrm>
          <a:prstGeom prst="rect">
            <a:avLst/>
          </a:prstGeom>
        </p:spPr>
      </p:pic>
      <p:pic>
        <p:nvPicPr>
          <p:cNvPr id="12" name="Image 11" descr="Une image contenant Graphique, Police, cercle, capture d’écran&#10;&#10;Description générée automatiquement">
            <a:extLst>
              <a:ext uri="{FF2B5EF4-FFF2-40B4-BE49-F238E27FC236}">
                <a16:creationId xmlns:a16="http://schemas.microsoft.com/office/drawing/2014/main" id="{09188A2E-F5E6-E286-7BE9-7EA24DD7E941}"/>
              </a:ext>
            </a:extLst>
          </p:cNvPr>
          <p:cNvPicPr>
            <a:picLocks noChangeAspect="1"/>
          </p:cNvPicPr>
          <p:nvPr/>
        </p:nvPicPr>
        <p:blipFill>
          <a:blip r:embed="rId5"/>
          <a:stretch>
            <a:fillRect/>
          </a:stretch>
        </p:blipFill>
        <p:spPr>
          <a:xfrm>
            <a:off x="5807246" y="4575125"/>
            <a:ext cx="1429710" cy="1361172"/>
          </a:xfrm>
          <a:prstGeom prst="rect">
            <a:avLst/>
          </a:prstGeom>
        </p:spPr>
      </p:pic>
    </p:spTree>
    <p:extLst>
      <p:ext uri="{BB962C8B-B14F-4D97-AF65-F5344CB8AC3E}">
        <p14:creationId xmlns:p14="http://schemas.microsoft.com/office/powerpoint/2010/main" val="182619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consentement</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266800"/>
            <a:ext cx="8242300" cy="1615827"/>
          </a:xfrm>
        </p:spPr>
        <p:txBody>
          <a:bodyPr/>
          <a:lstStyle/>
          <a:p>
            <a:r>
              <a:rPr lang="fr-CH" dirty="0"/>
              <a:t>Exemple: prise de photos dans le cadre des activités à la crèche, nécessité du consentement.</a:t>
            </a:r>
          </a:p>
          <a:p>
            <a:r>
              <a:rPr lang="fr-CH" dirty="0"/>
              <a:t>Attention: utilisation des photos à expliquer lors du consentement (communication, diffusion, conservation, destruction etc.). Consentement exprès nécessaire.</a:t>
            </a:r>
          </a:p>
        </p:txBody>
      </p:sp>
      <p:pic>
        <p:nvPicPr>
          <p:cNvPr id="10" name="Image 9" descr="Une image contenant capture d’écran, Rectangle, carré, conception&#10;&#10;Description générée automatiquement">
            <a:extLst>
              <a:ext uri="{FF2B5EF4-FFF2-40B4-BE49-F238E27FC236}">
                <a16:creationId xmlns:a16="http://schemas.microsoft.com/office/drawing/2014/main" id="{12F2BA79-A620-D159-1AC5-DC46CE4ECB6C}"/>
              </a:ext>
            </a:extLst>
          </p:cNvPr>
          <p:cNvPicPr>
            <a:picLocks noChangeAspect="1"/>
          </p:cNvPicPr>
          <p:nvPr/>
        </p:nvPicPr>
        <p:blipFill>
          <a:blip r:embed="rId2"/>
          <a:stretch>
            <a:fillRect/>
          </a:stretch>
        </p:blipFill>
        <p:spPr>
          <a:xfrm>
            <a:off x="5866347" y="3708047"/>
            <a:ext cx="2058349" cy="2058349"/>
          </a:xfrm>
          <a:prstGeom prst="rect">
            <a:avLst/>
          </a:prstGeom>
        </p:spPr>
      </p:pic>
    </p:spTree>
    <p:extLst>
      <p:ext uri="{BB962C8B-B14F-4D97-AF65-F5344CB8AC3E}">
        <p14:creationId xmlns:p14="http://schemas.microsoft.com/office/powerpoint/2010/main" val="34943403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266800"/>
            <a:ext cx="8242300" cy="2846933"/>
          </a:xfrm>
        </p:spPr>
        <p:txBody>
          <a:bodyPr/>
          <a:lstStyle/>
          <a:p>
            <a:r>
              <a:rPr lang="fr-CH" i="1" kern="0" dirty="0">
                <a:effectLst/>
                <a:latin typeface="+mj-lt"/>
                <a:ea typeface="Calibri" panose="020F0502020204030204" pitchFamily="34" charset="0"/>
              </a:rPr>
              <a:t>Quel est l'article de loi qui autorise les communes à déléguer aux structures leur travail de traitement de documents sensibles?</a:t>
            </a:r>
          </a:p>
          <a:p>
            <a:endParaRPr lang="fr-CH" i="1" kern="0" dirty="0">
              <a:effectLst/>
              <a:latin typeface="+mj-lt"/>
              <a:ea typeface="Calibri" panose="020F0502020204030204" pitchFamily="34" charset="0"/>
            </a:endParaRPr>
          </a:p>
          <a:p>
            <a:r>
              <a:rPr lang="fr-CH" kern="0" dirty="0">
                <a:latin typeface="+mj-lt"/>
                <a:ea typeface="Calibri" panose="020F0502020204030204" pitchFamily="34" charset="0"/>
                <a:hlinkClick r:id="rId2"/>
              </a:rPr>
              <a:t>Art. 54 et 60 Cst-FR</a:t>
            </a:r>
            <a:r>
              <a:rPr lang="fr-CH" kern="0" dirty="0">
                <a:latin typeface="+mj-lt"/>
                <a:ea typeface="Calibri" panose="020F0502020204030204" pitchFamily="34" charset="0"/>
              </a:rPr>
              <a:t>, </a:t>
            </a:r>
            <a:r>
              <a:rPr lang="fr-CH" kern="0" dirty="0">
                <a:latin typeface="+mj-lt"/>
                <a:ea typeface="Calibri" panose="020F0502020204030204" pitchFamily="34" charset="0"/>
                <a:hlinkClick r:id="rId3"/>
              </a:rPr>
              <a:t>art. 6 </a:t>
            </a:r>
            <a:r>
              <a:rPr lang="fr-CH" kern="0" dirty="0" err="1">
                <a:latin typeface="+mj-lt"/>
                <a:ea typeface="Calibri" panose="020F0502020204030204" pitchFamily="34" charset="0"/>
                <a:hlinkClick r:id="rId3"/>
              </a:rPr>
              <a:t>LStE</a:t>
            </a:r>
            <a:r>
              <a:rPr lang="fr-CH" kern="0" dirty="0">
                <a:latin typeface="+mj-lt"/>
                <a:ea typeface="Calibri" panose="020F0502020204030204" pitchFamily="34" charset="0"/>
              </a:rPr>
              <a:t>, </a:t>
            </a:r>
            <a:r>
              <a:rPr lang="fr-CH" kern="0" dirty="0">
                <a:latin typeface="+mj-lt"/>
                <a:ea typeface="Calibri" panose="020F0502020204030204" pitchFamily="34" charset="0"/>
                <a:hlinkClick r:id="rId4"/>
              </a:rPr>
              <a:t>art. 5a </a:t>
            </a:r>
            <a:r>
              <a:rPr lang="fr-CH" kern="0" dirty="0" err="1">
                <a:latin typeface="+mj-lt"/>
                <a:ea typeface="Calibri" panose="020F0502020204030204" pitchFamily="34" charset="0"/>
                <a:hlinkClick r:id="rId4"/>
              </a:rPr>
              <a:t>LCo</a:t>
            </a:r>
            <a:r>
              <a:rPr lang="fr-CH" kern="0" dirty="0">
                <a:latin typeface="+mj-lt"/>
                <a:ea typeface="Calibri" panose="020F0502020204030204" pitchFamily="34" charset="0"/>
              </a:rPr>
              <a:t>, : tâches et accomplissement de la tâche par un tiers. </a:t>
            </a:r>
          </a:p>
          <a:p>
            <a:endParaRPr lang="fr-CH" kern="0" dirty="0">
              <a:latin typeface="+mj-lt"/>
              <a:ea typeface="Calibri" panose="020F0502020204030204" pitchFamily="34" charset="0"/>
            </a:endParaRPr>
          </a:p>
          <a:p>
            <a:r>
              <a:rPr lang="fr-CH" kern="0" dirty="0">
                <a:latin typeface="+mj-lt"/>
                <a:ea typeface="Calibri" panose="020F0502020204030204" pitchFamily="34" charset="0"/>
              </a:rPr>
              <a:t>(</a:t>
            </a:r>
            <a:r>
              <a:rPr lang="fr-CH" kern="0" dirty="0">
                <a:latin typeface="+mj-lt"/>
                <a:ea typeface="Calibri" panose="020F0502020204030204" pitchFamily="34" charset="0"/>
                <a:hlinkClick r:id="rId5"/>
              </a:rPr>
              <a:t>Art. 18-21 </a:t>
            </a:r>
            <a:r>
              <a:rPr lang="fr-CH" kern="0" dirty="0" err="1">
                <a:latin typeface="+mj-lt"/>
                <a:ea typeface="Calibri" panose="020F0502020204030204" pitchFamily="34" charset="0"/>
                <a:hlinkClick r:id="rId5"/>
              </a:rPr>
              <a:t>LPrD</a:t>
            </a:r>
            <a:r>
              <a:rPr lang="fr-CH" kern="0" dirty="0">
                <a:latin typeface="+mj-lt"/>
                <a:ea typeface="Calibri" panose="020F0502020204030204" pitchFamily="34" charset="0"/>
                <a:hlinkClick r:id="rId5"/>
              </a:rPr>
              <a:t> </a:t>
            </a:r>
            <a:r>
              <a:rPr lang="fr-CH" kern="0" dirty="0">
                <a:latin typeface="+mj-lt"/>
                <a:ea typeface="Calibri" panose="020F0502020204030204" pitchFamily="34" charset="0"/>
              </a:rPr>
              <a:t>– sous-traitance et externalisation)</a:t>
            </a:r>
          </a:p>
          <a:p>
            <a:endParaRPr lang="fr-CH" dirty="0">
              <a:latin typeface="+mj-lt"/>
            </a:endParaRPr>
          </a:p>
        </p:txBody>
      </p:sp>
    </p:spTree>
    <p:extLst>
      <p:ext uri="{BB962C8B-B14F-4D97-AF65-F5344CB8AC3E}">
        <p14:creationId xmlns:p14="http://schemas.microsoft.com/office/powerpoint/2010/main" val="12803746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1730775"/>
            <a:ext cx="8242300" cy="4257576"/>
          </a:xfrm>
        </p:spPr>
        <p:txBody>
          <a:bodyPr/>
          <a:lstStyle/>
          <a:p>
            <a:pPr>
              <a:lnSpc>
                <a:spcPts val="1400"/>
              </a:lnSpc>
            </a:pPr>
            <a:r>
              <a:rPr lang="fr-CH" b="0" dirty="0">
                <a:effectLst/>
                <a:latin typeface="+mj-lt"/>
                <a:ea typeface="Times New Roman" panose="02020603050405020304" pitchFamily="18" charset="0"/>
                <a:cs typeface="Times New Roman" panose="02020603050405020304" pitchFamily="18" charset="0"/>
              </a:rPr>
              <a:t> </a:t>
            </a:r>
            <a:endParaRPr lang="fr-CH" b="1" dirty="0">
              <a:effectLst/>
              <a:latin typeface="+mj-lt"/>
              <a:ea typeface="Times New Roman" panose="02020603050405020304" pitchFamily="18" charset="0"/>
              <a:cs typeface="Times New Roman" panose="02020603050405020304" pitchFamily="18" charset="0"/>
            </a:endParaRPr>
          </a:p>
          <a:p>
            <a:r>
              <a:rPr lang="fr-CH" i="1" kern="0" dirty="0">
                <a:effectLst/>
                <a:latin typeface="+mj-lt"/>
                <a:ea typeface="Calibri" panose="020F0502020204030204" pitchFamily="34" charset="0"/>
              </a:rPr>
              <a:t>Faut-il prévoir une clause de confidentialité dans le contrat de travail (personnel sous serment ?). Quelle est la responsabilité de la direction de la crèche dans la formation du personnel?</a:t>
            </a:r>
          </a:p>
          <a:p>
            <a:endParaRPr lang="fr-CH" i="1" kern="0" dirty="0">
              <a:effectLst/>
              <a:latin typeface="+mj-lt"/>
              <a:ea typeface="Calibri" panose="020F0502020204030204" pitchFamily="34" charset="0"/>
            </a:endParaRPr>
          </a:p>
          <a:p>
            <a:r>
              <a:rPr lang="fr-CH" kern="0" dirty="0">
                <a:latin typeface="+mj-lt"/>
                <a:ea typeface="Calibri" panose="020F0502020204030204" pitchFamily="34" charset="0"/>
              </a:rPr>
              <a:t>Oui, il faut prévoir une clause de confidentialité, avec le personnel de la crèche y compris personnel de nettoyage, cuisine, remplacement etc., avec les sous-traitants ou encore avec les tiers qui ont accès à des données des crèches, par exemple. </a:t>
            </a:r>
          </a:p>
          <a:p>
            <a:r>
              <a:rPr lang="fr-CH" kern="0" dirty="0">
                <a:latin typeface="+mj-lt"/>
                <a:ea typeface="Calibri" panose="020F0502020204030204" pitchFamily="34" charset="0"/>
              </a:rPr>
              <a:t>Rendre attentif à ce que cette obligation de confidentialité dure aussi après l’engagement ou le mandat.</a:t>
            </a:r>
          </a:p>
          <a:p>
            <a:r>
              <a:rPr lang="fr-CH" kern="0" dirty="0">
                <a:latin typeface="+mj-lt"/>
                <a:ea typeface="Calibri" panose="020F0502020204030204" pitchFamily="34" charset="0"/>
              </a:rPr>
              <a:t>Il est de la responsabilité de l’institution de sensibiliser et former le personnel à ce sujet.</a:t>
            </a:r>
          </a:p>
        </p:txBody>
      </p:sp>
    </p:spTree>
    <p:extLst>
      <p:ext uri="{BB962C8B-B14F-4D97-AF65-F5344CB8AC3E}">
        <p14:creationId xmlns:p14="http://schemas.microsoft.com/office/powerpoint/2010/main" val="4007039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1BA1AF-E305-96C1-EAF7-EE162AE62FDF}"/>
              </a:ext>
            </a:extLst>
          </p:cNvPr>
          <p:cNvSpPr>
            <a:spLocks noGrp="1"/>
          </p:cNvSpPr>
          <p:nvPr>
            <p:ph type="title"/>
          </p:nvPr>
        </p:nvSpPr>
        <p:spPr>
          <a:xfrm>
            <a:off x="457200" y="304800"/>
            <a:ext cx="8242300" cy="474489"/>
          </a:xfrm>
        </p:spPr>
        <p:txBody>
          <a:bodyPr/>
          <a:lstStyle/>
          <a:p>
            <a:r>
              <a:rPr lang="de-DE" dirty="0">
                <a:ea typeface="ＭＳ Ｐゴシック"/>
              </a:rPr>
              <a:t>Programme</a:t>
            </a:r>
            <a:endParaRPr lang="de-DE" dirty="0"/>
          </a:p>
        </p:txBody>
      </p:sp>
      <p:sp>
        <p:nvSpPr>
          <p:cNvPr id="3" name="Textplatzhalter 2">
            <a:extLst>
              <a:ext uri="{FF2B5EF4-FFF2-40B4-BE49-F238E27FC236}">
                <a16:creationId xmlns:a16="http://schemas.microsoft.com/office/drawing/2014/main" id="{E7244574-7BB3-0DD7-1B62-8FF8DCE52A07}"/>
              </a:ext>
            </a:extLst>
          </p:cNvPr>
          <p:cNvSpPr>
            <a:spLocks noGrp="1"/>
          </p:cNvSpPr>
          <p:nvPr>
            <p:ph type="body" sz="quarter" idx="12"/>
          </p:nvPr>
        </p:nvSpPr>
        <p:spPr>
          <a:xfrm>
            <a:off x="457200" y="1166773"/>
            <a:ext cx="8242300" cy="4801314"/>
          </a:xfrm>
        </p:spPr>
        <p:txBody>
          <a:bodyPr/>
          <a:lstStyle/>
          <a:p>
            <a:pPr marL="342900" indent="-342900">
              <a:buClrTx/>
              <a:buAutoNum type="arabicPeriod"/>
            </a:pPr>
            <a:r>
              <a:rPr lang="de-DE" sz="1800" b="1" dirty="0" err="1">
                <a:ea typeface="ＭＳ Ｐゴシック"/>
                <a:cs typeface="Arial"/>
              </a:rPr>
              <a:t>Quelques</a:t>
            </a:r>
            <a:r>
              <a:rPr lang="de-DE" sz="1800" b="1" dirty="0">
                <a:ea typeface="ＭＳ Ｐゴシック"/>
                <a:cs typeface="Arial"/>
              </a:rPr>
              <a:t> </a:t>
            </a:r>
            <a:r>
              <a:rPr lang="de-DE" sz="1800" b="1" dirty="0" err="1">
                <a:ea typeface="ＭＳ Ｐゴシック"/>
                <a:cs typeface="Arial"/>
              </a:rPr>
              <a:t>notions</a:t>
            </a:r>
            <a:r>
              <a:rPr lang="de-DE" sz="1800" b="1" dirty="0">
                <a:ea typeface="ＭＳ Ｐゴシック"/>
                <a:cs typeface="Arial"/>
              </a:rPr>
              <a:t> de </a:t>
            </a:r>
            <a:r>
              <a:rPr lang="de-DE" sz="1800" b="1" dirty="0" err="1">
                <a:ea typeface="ＭＳ Ｐゴシック"/>
                <a:cs typeface="Arial"/>
              </a:rPr>
              <a:t>protection</a:t>
            </a:r>
            <a:r>
              <a:rPr lang="de-DE" sz="1800" b="1" dirty="0">
                <a:ea typeface="ＭＳ Ｐゴシック"/>
                <a:cs typeface="Arial"/>
              </a:rPr>
              <a:t> des données</a:t>
            </a:r>
            <a:br>
              <a:rPr lang="de-DE" sz="1800" b="1" dirty="0">
                <a:ea typeface="ＭＳ Ｐゴシック"/>
                <a:cs typeface="Arial"/>
              </a:rPr>
            </a:br>
            <a:r>
              <a:rPr lang="de-DE" sz="1800" b="1" dirty="0">
                <a:ea typeface="ＭＳ Ｐゴシック"/>
                <a:cs typeface="Arial"/>
              </a:rPr>
              <a:t>A </a:t>
            </a:r>
            <a:r>
              <a:rPr lang="de-DE" sz="1800" b="1" dirty="0" err="1">
                <a:ea typeface="ＭＳ Ｐゴシック"/>
                <a:cs typeface="Arial"/>
              </a:rPr>
              <a:t>qui</a:t>
            </a:r>
            <a:r>
              <a:rPr lang="de-DE" sz="1800" b="1" dirty="0">
                <a:ea typeface="ＭＳ Ｐゴシック"/>
                <a:cs typeface="Arial"/>
              </a:rPr>
              <a:t> </a:t>
            </a:r>
            <a:r>
              <a:rPr lang="de-DE" sz="1800" b="1" dirty="0" err="1">
                <a:ea typeface="ＭＳ Ｐゴシック"/>
                <a:cs typeface="Arial"/>
              </a:rPr>
              <a:t>s‘applique</a:t>
            </a:r>
            <a:r>
              <a:rPr lang="de-DE" sz="1800" b="1" dirty="0">
                <a:ea typeface="ＭＳ Ｐゴシック"/>
                <a:cs typeface="Arial"/>
              </a:rPr>
              <a:t> la Loi </a:t>
            </a:r>
            <a:r>
              <a:rPr lang="de-DE" sz="1800" b="1" dirty="0" err="1">
                <a:ea typeface="ＭＳ Ｐゴシック"/>
                <a:cs typeface="Arial"/>
              </a:rPr>
              <a:t>cantonale</a:t>
            </a:r>
            <a:r>
              <a:rPr lang="de-DE" sz="1800" b="1" dirty="0">
                <a:ea typeface="ＭＳ Ｐゴシック"/>
                <a:cs typeface="Arial"/>
              </a:rPr>
              <a:t> </a:t>
            </a:r>
            <a:r>
              <a:rPr lang="de-DE" sz="1800" b="1" dirty="0" err="1">
                <a:ea typeface="ＭＳ Ｐゴシック"/>
                <a:cs typeface="Arial"/>
              </a:rPr>
              <a:t>sur</a:t>
            </a:r>
            <a:r>
              <a:rPr lang="de-DE" sz="1800" b="1" dirty="0">
                <a:ea typeface="ＭＳ Ｐゴシック"/>
                <a:cs typeface="Arial"/>
              </a:rPr>
              <a:t> la </a:t>
            </a:r>
            <a:r>
              <a:rPr lang="de-DE" sz="1800" b="1" dirty="0" err="1">
                <a:ea typeface="ＭＳ Ｐゴシック"/>
                <a:cs typeface="Arial"/>
              </a:rPr>
              <a:t>protection</a:t>
            </a:r>
            <a:r>
              <a:rPr lang="de-DE" sz="1800" b="1" dirty="0">
                <a:ea typeface="ＭＳ Ｐゴシック"/>
                <a:cs typeface="Arial"/>
              </a:rPr>
              <a:t> </a:t>
            </a:r>
            <a:br>
              <a:rPr lang="de-DE" sz="1800" b="1" dirty="0">
                <a:ea typeface="ＭＳ Ｐゴシック"/>
                <a:cs typeface="Arial"/>
              </a:rPr>
            </a:br>
            <a:r>
              <a:rPr lang="de-DE" sz="1800" b="1" dirty="0">
                <a:ea typeface="ＭＳ Ｐゴシック"/>
                <a:cs typeface="Arial"/>
              </a:rPr>
              <a:t>des données </a:t>
            </a:r>
            <a:r>
              <a:rPr lang="de-DE" sz="1800" b="1" dirty="0" err="1">
                <a:ea typeface="ＭＳ Ｐゴシック"/>
                <a:cs typeface="Arial"/>
              </a:rPr>
              <a:t>LPrD</a:t>
            </a:r>
            <a:r>
              <a:rPr lang="de-DE" sz="1800" b="1" dirty="0">
                <a:ea typeface="ＭＳ Ｐゴシック"/>
                <a:cs typeface="Arial"/>
              </a:rPr>
              <a:t>?</a:t>
            </a:r>
            <a:br>
              <a:rPr lang="de-DE" sz="1800" b="1" dirty="0">
                <a:ea typeface="ＭＳ Ｐゴシック"/>
                <a:cs typeface="Arial"/>
              </a:rPr>
            </a:br>
            <a:r>
              <a:rPr lang="de-DE" sz="1800" b="1" dirty="0">
                <a:ea typeface="ＭＳ Ｐゴシック"/>
                <a:cs typeface="Arial"/>
              </a:rPr>
              <a:t>Données </a:t>
            </a:r>
            <a:r>
              <a:rPr lang="de-DE" sz="1800" b="1" dirty="0" err="1">
                <a:ea typeface="ＭＳ Ｐゴシック"/>
                <a:cs typeface="Arial"/>
              </a:rPr>
              <a:t>personnelles</a:t>
            </a:r>
            <a:r>
              <a:rPr lang="de-DE" sz="1800" b="1" dirty="0">
                <a:ea typeface="ＭＳ Ｐゴシック"/>
                <a:cs typeface="Arial"/>
              </a:rPr>
              <a:t> et données sensibles</a:t>
            </a:r>
            <a:br>
              <a:rPr lang="de-DE" sz="1800" b="1" dirty="0">
                <a:ea typeface="ＭＳ Ｐゴシック"/>
                <a:cs typeface="Arial"/>
              </a:rPr>
            </a:br>
            <a:r>
              <a:rPr lang="de-DE" sz="1800" b="1" dirty="0" err="1">
                <a:ea typeface="ＭＳ Ｐゴシック"/>
                <a:cs typeface="Arial"/>
              </a:rPr>
              <a:t>Principes</a:t>
            </a:r>
            <a:r>
              <a:rPr lang="de-DE" sz="1800" b="1" dirty="0">
                <a:ea typeface="ＭＳ Ｐゴシック"/>
                <a:cs typeface="Arial"/>
              </a:rPr>
              <a:t>: </a:t>
            </a:r>
            <a:r>
              <a:rPr lang="de-DE" sz="1800" dirty="0" err="1">
                <a:ea typeface="ＭＳ Ｐゴシック"/>
                <a:cs typeface="Arial"/>
              </a:rPr>
              <a:t>base</a:t>
            </a:r>
            <a:r>
              <a:rPr lang="de-DE" sz="1800" dirty="0">
                <a:ea typeface="ＭＳ Ｐゴシック"/>
                <a:cs typeface="Arial"/>
              </a:rPr>
              <a:t> </a:t>
            </a:r>
            <a:r>
              <a:rPr lang="de-DE" sz="1800" dirty="0" err="1">
                <a:ea typeface="ＭＳ Ｐゴシック"/>
                <a:cs typeface="Arial"/>
              </a:rPr>
              <a:t>légale</a:t>
            </a:r>
            <a:r>
              <a:rPr lang="de-DE" sz="1800" dirty="0">
                <a:ea typeface="ＭＳ Ｐゴシック"/>
                <a:cs typeface="Arial"/>
              </a:rPr>
              <a:t>, </a:t>
            </a:r>
            <a:r>
              <a:rPr lang="de-DE" sz="1800" dirty="0" err="1">
                <a:ea typeface="ＭＳ Ｐゴシック"/>
                <a:cs typeface="Arial"/>
              </a:rPr>
              <a:t>finalité</a:t>
            </a:r>
            <a:r>
              <a:rPr lang="de-DE" sz="1800" dirty="0">
                <a:ea typeface="ＭＳ Ｐゴシック"/>
                <a:cs typeface="Arial"/>
              </a:rPr>
              <a:t>, </a:t>
            </a:r>
            <a:r>
              <a:rPr lang="de-DE" sz="1800" dirty="0" err="1">
                <a:ea typeface="ＭＳ Ｐゴシック"/>
                <a:cs typeface="Arial"/>
              </a:rPr>
              <a:t>proportionnalité</a:t>
            </a:r>
            <a:r>
              <a:rPr lang="de-DE" sz="1800" dirty="0">
                <a:ea typeface="ＭＳ Ｐゴシック"/>
                <a:cs typeface="Arial"/>
              </a:rPr>
              <a:t>, </a:t>
            </a:r>
            <a:br>
              <a:rPr lang="de-DE" sz="1800" dirty="0">
                <a:ea typeface="ＭＳ Ｐゴシック"/>
                <a:cs typeface="Arial"/>
              </a:rPr>
            </a:br>
            <a:r>
              <a:rPr lang="de-DE" sz="1800" dirty="0" err="1">
                <a:ea typeface="ＭＳ Ｐゴシック"/>
                <a:cs typeface="Arial"/>
              </a:rPr>
              <a:t>cycle</a:t>
            </a:r>
            <a:r>
              <a:rPr lang="de-DE" sz="1800" dirty="0">
                <a:ea typeface="ＭＳ Ｐゴシック"/>
                <a:cs typeface="Arial"/>
              </a:rPr>
              <a:t> de </a:t>
            </a:r>
            <a:r>
              <a:rPr lang="de-DE" sz="1800" dirty="0" err="1">
                <a:ea typeface="ＭＳ Ｐゴシック"/>
                <a:cs typeface="Arial"/>
              </a:rPr>
              <a:t>vie</a:t>
            </a:r>
            <a:r>
              <a:rPr lang="de-DE" sz="1800" dirty="0">
                <a:ea typeface="ＭＳ Ｐゴシック"/>
                <a:cs typeface="Arial"/>
              </a:rPr>
              <a:t>, </a:t>
            </a:r>
            <a:r>
              <a:rPr lang="de-DE" sz="1800" dirty="0" err="1">
                <a:ea typeface="ＭＳ Ｐゴシック"/>
                <a:cs typeface="Arial"/>
              </a:rPr>
              <a:t>consentement</a:t>
            </a:r>
            <a:br>
              <a:rPr lang="de-DE" sz="1800" b="1" dirty="0">
                <a:ea typeface="ＭＳ Ｐゴシック"/>
                <a:cs typeface="Arial"/>
              </a:rPr>
            </a:br>
            <a:endParaRPr lang="de-DE" sz="1800" b="1" dirty="0">
              <a:ea typeface="ＭＳ Ｐゴシック"/>
              <a:cs typeface="Arial"/>
            </a:endParaRPr>
          </a:p>
          <a:p>
            <a:pPr marL="342900" indent="-342900">
              <a:buClrTx/>
              <a:buAutoNum type="arabicPeriod"/>
            </a:pPr>
            <a:r>
              <a:rPr lang="de-DE" sz="1800" b="1" dirty="0">
                <a:ea typeface="ＭＳ Ｐゴシック"/>
                <a:cs typeface="Arial"/>
              </a:rPr>
              <a:t>Diverses </a:t>
            </a:r>
            <a:r>
              <a:rPr lang="de-DE" sz="1800" b="1" dirty="0" err="1">
                <a:ea typeface="ＭＳ Ｐゴシック"/>
                <a:cs typeface="Arial"/>
              </a:rPr>
              <a:t>questions</a:t>
            </a:r>
            <a:endParaRPr lang="de-DE" sz="1800" b="1" dirty="0">
              <a:ea typeface="ＭＳ Ｐゴシック"/>
              <a:cs typeface="Arial"/>
            </a:endParaRPr>
          </a:p>
          <a:p>
            <a:pPr marL="342900" indent="-342900">
              <a:buClrTx/>
              <a:buAutoNum type="arabicPeriod"/>
            </a:pPr>
            <a:endParaRPr lang="de-DE" sz="1800" b="1" dirty="0">
              <a:ea typeface="ＭＳ Ｐゴシック"/>
              <a:cs typeface="Arial"/>
            </a:endParaRPr>
          </a:p>
          <a:p>
            <a:pPr marL="342900" indent="-342900">
              <a:buClrTx/>
              <a:buAutoNum type="arabicPeriod"/>
            </a:pPr>
            <a:r>
              <a:rPr lang="de-DE" sz="1800" b="1" dirty="0">
                <a:ea typeface="ＭＳ Ｐゴシック"/>
                <a:cs typeface="Arial"/>
              </a:rPr>
              <a:t>Images et </a:t>
            </a:r>
            <a:r>
              <a:rPr lang="de-DE" sz="1800" b="1" dirty="0" err="1">
                <a:ea typeface="ＭＳ Ｐゴシック"/>
                <a:cs typeface="Arial"/>
              </a:rPr>
              <a:t>photos</a:t>
            </a:r>
            <a:r>
              <a:rPr lang="de-DE" sz="1800" b="1" dirty="0">
                <a:ea typeface="ＭＳ Ｐゴシック"/>
                <a:cs typeface="Arial"/>
              </a:rPr>
              <a:t> </a:t>
            </a:r>
            <a:r>
              <a:rPr lang="de-DE" sz="1800" b="1" dirty="0" err="1">
                <a:ea typeface="ＭＳ Ｐゴシック"/>
                <a:cs typeface="Arial"/>
              </a:rPr>
              <a:t>dans</a:t>
            </a:r>
            <a:r>
              <a:rPr lang="de-DE" sz="1800" b="1" dirty="0">
                <a:ea typeface="ＭＳ Ｐゴシック"/>
                <a:cs typeface="Arial"/>
              </a:rPr>
              <a:t> </a:t>
            </a:r>
            <a:r>
              <a:rPr lang="de-DE" sz="1800" b="1" dirty="0" err="1">
                <a:ea typeface="ＭＳ Ｐゴシック"/>
                <a:cs typeface="Arial"/>
              </a:rPr>
              <a:t>les</a:t>
            </a:r>
            <a:r>
              <a:rPr lang="de-DE" sz="1800" b="1" dirty="0">
                <a:ea typeface="ＭＳ Ｐゴシック"/>
                <a:cs typeface="Arial"/>
              </a:rPr>
              <a:t> </a:t>
            </a:r>
            <a:r>
              <a:rPr lang="de-DE" sz="1800" b="1" dirty="0" err="1">
                <a:ea typeface="ＭＳ Ｐゴシック"/>
                <a:cs typeface="Arial"/>
              </a:rPr>
              <a:t>crèches</a:t>
            </a:r>
            <a:endParaRPr lang="de-DE" sz="1800" b="1" dirty="0">
              <a:ea typeface="ＭＳ Ｐゴシック"/>
              <a:cs typeface="Arial"/>
            </a:endParaRPr>
          </a:p>
          <a:p>
            <a:pPr marL="342900" indent="-342900">
              <a:buClrTx/>
              <a:buAutoNum type="arabicPeriod"/>
            </a:pPr>
            <a:endParaRPr lang="de-DE" sz="1800" b="1" dirty="0">
              <a:ea typeface="ＭＳ Ｐゴシック"/>
              <a:cs typeface="Arial"/>
            </a:endParaRPr>
          </a:p>
          <a:p>
            <a:pPr marL="342900" indent="-342900">
              <a:buClrTx/>
              <a:buAutoNum type="arabicPeriod"/>
            </a:pPr>
            <a:r>
              <a:rPr lang="de-DE" sz="1800" b="1" dirty="0" err="1">
                <a:ea typeface="ＭＳ Ｐゴシック"/>
                <a:cs typeface="Arial"/>
              </a:rPr>
              <a:t>Une</a:t>
            </a:r>
            <a:r>
              <a:rPr lang="de-DE" sz="1800" b="1" dirty="0">
                <a:ea typeface="ＭＳ Ｐゴシック"/>
                <a:cs typeface="Arial"/>
              </a:rPr>
              <a:t> </a:t>
            </a:r>
            <a:r>
              <a:rPr lang="de-DE" sz="1800" b="1" dirty="0" err="1">
                <a:ea typeface="ＭＳ Ｐゴシック"/>
                <a:cs typeface="Arial"/>
              </a:rPr>
              <a:t>nouvelle</a:t>
            </a:r>
            <a:r>
              <a:rPr lang="de-DE" sz="1800" b="1" dirty="0">
                <a:ea typeface="ＭＳ Ｐゴシック"/>
                <a:cs typeface="Arial"/>
              </a:rPr>
              <a:t> </a:t>
            </a:r>
            <a:r>
              <a:rPr lang="de-DE" sz="1800" b="1" dirty="0" err="1">
                <a:ea typeface="ＭＳ Ｐゴシック"/>
                <a:cs typeface="Arial"/>
              </a:rPr>
              <a:t>loi</a:t>
            </a:r>
            <a:r>
              <a:rPr lang="de-DE" sz="1800" b="1" dirty="0">
                <a:ea typeface="ＭＳ Ｐゴシック"/>
                <a:cs typeface="Arial"/>
              </a:rPr>
              <a:t> </a:t>
            </a:r>
            <a:r>
              <a:rPr lang="de-DE" sz="1800" b="1" dirty="0" err="1">
                <a:ea typeface="ＭＳ Ｐゴシック"/>
                <a:cs typeface="Arial"/>
              </a:rPr>
              <a:t>cantonale</a:t>
            </a:r>
            <a:r>
              <a:rPr lang="de-DE" sz="1800" b="1" dirty="0">
                <a:ea typeface="ＭＳ Ｐゴシック"/>
                <a:cs typeface="Arial"/>
              </a:rPr>
              <a:t> </a:t>
            </a:r>
            <a:r>
              <a:rPr lang="de-DE" sz="1800" b="1" dirty="0" err="1">
                <a:ea typeface="ＭＳ Ｐゴシック"/>
                <a:cs typeface="Arial"/>
              </a:rPr>
              <a:t>sur</a:t>
            </a:r>
            <a:r>
              <a:rPr lang="de-DE" sz="1800" b="1" dirty="0">
                <a:ea typeface="ＭＳ Ｐゴシック"/>
                <a:cs typeface="Arial"/>
              </a:rPr>
              <a:t> la </a:t>
            </a:r>
            <a:r>
              <a:rPr lang="de-DE" sz="1800" b="1" dirty="0" err="1">
                <a:ea typeface="ＭＳ Ｐゴシック"/>
                <a:cs typeface="Arial"/>
              </a:rPr>
              <a:t>protection</a:t>
            </a:r>
            <a:r>
              <a:rPr lang="de-DE" sz="1800" b="1" dirty="0">
                <a:ea typeface="ＭＳ Ｐゴシック"/>
                <a:cs typeface="Arial"/>
              </a:rPr>
              <a:t> des données</a:t>
            </a:r>
            <a:br>
              <a:rPr lang="de-DE" sz="1800" b="1" dirty="0">
                <a:ea typeface="ＭＳ Ｐゴシック"/>
                <a:cs typeface="Arial"/>
              </a:rPr>
            </a:br>
            <a:endParaRPr lang="de-DE" sz="1800" b="1" dirty="0">
              <a:ea typeface="ＭＳ Ｐゴシック"/>
              <a:cs typeface="Arial"/>
            </a:endParaRPr>
          </a:p>
          <a:p>
            <a:pPr marL="342900" indent="-342900">
              <a:buClrTx/>
              <a:buAutoNum type="arabicPeriod"/>
            </a:pPr>
            <a:r>
              <a:rPr lang="de-DE" sz="1800" b="1" dirty="0">
                <a:ea typeface="ＭＳ Ｐゴシック"/>
                <a:cs typeface="Arial"/>
              </a:rPr>
              <a:t>Questions</a:t>
            </a:r>
            <a:endParaRPr lang="de-DE" dirty="0"/>
          </a:p>
          <a:p>
            <a:pPr marL="342900" indent="-342900">
              <a:spcBef>
                <a:spcPts val="600"/>
              </a:spcBef>
              <a:buClrTx/>
              <a:buAutoNum type="arabicPeriod"/>
            </a:pPr>
            <a:endParaRPr lang="de-DE" dirty="0">
              <a:ea typeface="ＭＳ Ｐゴシック"/>
            </a:endParaRPr>
          </a:p>
        </p:txBody>
      </p:sp>
      <p:pic>
        <p:nvPicPr>
          <p:cNvPr id="5" name="Image 4">
            <a:extLst>
              <a:ext uri="{FF2B5EF4-FFF2-40B4-BE49-F238E27FC236}">
                <a16:creationId xmlns:a16="http://schemas.microsoft.com/office/drawing/2014/main" id="{6010C669-CC8D-9B60-8DBE-A2CDB942052D}"/>
              </a:ext>
            </a:extLst>
          </p:cNvPr>
          <p:cNvPicPr>
            <a:picLocks noChangeAspect="1"/>
          </p:cNvPicPr>
          <p:nvPr/>
        </p:nvPicPr>
        <p:blipFill>
          <a:blip r:embed="rId2"/>
          <a:stretch>
            <a:fillRect/>
          </a:stretch>
        </p:blipFill>
        <p:spPr>
          <a:xfrm>
            <a:off x="7293034" y="4276439"/>
            <a:ext cx="1319691" cy="1306381"/>
          </a:xfrm>
          <a:prstGeom prst="rect">
            <a:avLst/>
          </a:prstGeom>
        </p:spPr>
      </p:pic>
      <p:pic>
        <p:nvPicPr>
          <p:cNvPr id="6" name="Image 5" descr="Une image contenant Graphique, Police, symbole, clipart&#10;&#10;Description générée automatiquement">
            <a:extLst>
              <a:ext uri="{FF2B5EF4-FFF2-40B4-BE49-F238E27FC236}">
                <a16:creationId xmlns:a16="http://schemas.microsoft.com/office/drawing/2014/main" id="{CAC1AA09-D7CE-D0BC-E600-8246B9F6B01C}"/>
              </a:ext>
            </a:extLst>
          </p:cNvPr>
          <p:cNvPicPr>
            <a:picLocks noChangeAspect="1"/>
          </p:cNvPicPr>
          <p:nvPr/>
        </p:nvPicPr>
        <p:blipFill>
          <a:blip r:embed="rId3"/>
          <a:stretch>
            <a:fillRect/>
          </a:stretch>
        </p:blipFill>
        <p:spPr>
          <a:xfrm>
            <a:off x="7229656" y="2222588"/>
            <a:ext cx="1565565" cy="1699070"/>
          </a:xfrm>
          <a:prstGeom prst="rect">
            <a:avLst/>
          </a:prstGeom>
        </p:spPr>
      </p:pic>
    </p:spTree>
    <p:extLst>
      <p:ext uri="{BB962C8B-B14F-4D97-AF65-F5344CB8AC3E}">
        <p14:creationId xmlns:p14="http://schemas.microsoft.com/office/powerpoint/2010/main" val="2452741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1730775"/>
            <a:ext cx="8242300" cy="4026743"/>
          </a:xfrm>
        </p:spPr>
        <p:txBody>
          <a:bodyPr/>
          <a:lstStyle/>
          <a:p>
            <a:pPr>
              <a:lnSpc>
                <a:spcPts val="1400"/>
              </a:lnSpc>
            </a:pPr>
            <a:r>
              <a:rPr lang="fr-CH" b="0" dirty="0">
                <a:effectLst/>
                <a:latin typeface="+mn-lt"/>
                <a:ea typeface="Times New Roman" panose="02020603050405020304" pitchFamily="18" charset="0"/>
                <a:cs typeface="Times New Roman" panose="02020603050405020304" pitchFamily="18" charset="0"/>
              </a:rPr>
              <a:t> </a:t>
            </a:r>
            <a:endParaRPr lang="fr-CH" b="1" dirty="0">
              <a:effectLst/>
              <a:latin typeface="+mn-lt"/>
              <a:ea typeface="Times New Roman" panose="02020603050405020304" pitchFamily="18" charset="0"/>
              <a:cs typeface="Times New Roman" panose="02020603050405020304" pitchFamily="18" charset="0"/>
            </a:endParaRPr>
          </a:p>
          <a:p>
            <a:r>
              <a:rPr lang="fr-CH" sz="1600" i="1" kern="0" dirty="0">
                <a:effectLst/>
                <a:latin typeface="+mn-lt"/>
                <a:ea typeface="Calibri" panose="020F0502020204030204" pitchFamily="34" charset="0"/>
              </a:rPr>
              <a:t>Quelle est la durée du stockage et de l'archivage des données des enfants ?</a:t>
            </a:r>
          </a:p>
          <a:p>
            <a:r>
              <a:rPr lang="fr-CH" sz="1600" kern="0" dirty="0">
                <a:latin typeface="+mn-lt"/>
                <a:ea typeface="Calibri" panose="020F0502020204030204" pitchFamily="34" charset="0"/>
              </a:rPr>
              <a:t>Les données qui ne sont plus nécessaires au regard des finalités du traitement sont détruites ou anonymisées. Sont réservées les dispositions en matière d’archivage (art. 10 </a:t>
            </a:r>
            <a:r>
              <a:rPr lang="fr-CH" sz="1600" kern="0" dirty="0" err="1">
                <a:latin typeface="+mn-lt"/>
                <a:ea typeface="Calibri" panose="020F0502020204030204" pitchFamily="34" charset="0"/>
              </a:rPr>
              <a:t>LPrD</a:t>
            </a:r>
            <a:r>
              <a:rPr lang="fr-CH" sz="1600" kern="0" dirty="0">
                <a:latin typeface="+mn-lt"/>
                <a:ea typeface="Calibri" panose="020F0502020204030204" pitchFamily="34" charset="0"/>
              </a:rPr>
              <a:t>).</a:t>
            </a:r>
          </a:p>
          <a:p>
            <a:r>
              <a:rPr lang="fr-CH" sz="1600" kern="0" dirty="0">
                <a:latin typeface="+mn-lt"/>
                <a:ea typeface="Calibri" panose="020F0502020204030204" pitchFamily="34" charset="0"/>
              </a:rPr>
              <a:t>Déterminer quand les données des enfants ne sont plus nécessaires à la tâche. A son départ ? Attention aux pièces de la comptabilité qui ont un délai de conservation spécial.</a:t>
            </a:r>
          </a:p>
          <a:p>
            <a:r>
              <a:rPr lang="fr-CH" sz="1600" kern="0" dirty="0">
                <a:latin typeface="+mn-lt"/>
                <a:ea typeface="Calibri" panose="020F0502020204030204" pitchFamily="34" charset="0"/>
              </a:rPr>
              <a:t>Par les moyens appropriés qui assurent leur élimination sécurisée (art. 24 al. 1 </a:t>
            </a:r>
            <a:r>
              <a:rPr lang="fr-CH" sz="1600" kern="0" dirty="0" err="1">
                <a:latin typeface="+mn-lt"/>
                <a:ea typeface="Calibri" panose="020F0502020204030204" pitchFamily="34" charset="0"/>
              </a:rPr>
              <a:t>LPrD</a:t>
            </a:r>
            <a:r>
              <a:rPr lang="fr-CH" sz="1600" kern="0" dirty="0">
                <a:latin typeface="+mn-lt"/>
                <a:ea typeface="Calibri" panose="020F0502020204030204" pitchFamily="34" charset="0"/>
              </a:rPr>
              <a:t>).</a:t>
            </a:r>
          </a:p>
          <a:p>
            <a:r>
              <a:rPr lang="fr-CH" sz="1600" b="0" dirty="0">
                <a:effectLst/>
                <a:latin typeface="+mn-lt"/>
                <a:ea typeface="Times New Roman" panose="02020603050405020304" pitchFamily="18" charset="0"/>
                <a:cs typeface="Times New Roman" panose="02020603050405020304" pitchFamily="18" charset="0"/>
              </a:rPr>
              <a:t>Supports de données: au moment de leur recyclage ou de leur remplacement lorsqu’il y a un risque que des données sensibles ayant été effacées puissent être consultées par des personnes non-autorisées (art. 24 al. 2 </a:t>
            </a:r>
            <a:r>
              <a:rPr lang="fr-CH" sz="1600" b="0" dirty="0" err="1">
                <a:effectLst/>
                <a:latin typeface="+mn-lt"/>
                <a:ea typeface="Times New Roman" panose="02020603050405020304" pitchFamily="18" charset="0"/>
                <a:cs typeface="Times New Roman" panose="02020603050405020304" pitchFamily="18" charset="0"/>
              </a:rPr>
              <a:t>LPrD</a:t>
            </a:r>
            <a:r>
              <a:rPr lang="fr-CH" sz="1600" b="0" dirty="0">
                <a:effectLst/>
                <a:latin typeface="+mn-lt"/>
                <a:ea typeface="Times New Roman" panose="02020603050405020304" pitchFamily="18" charset="0"/>
                <a:cs typeface="Times New Roman" panose="02020603050405020304" pitchFamily="18" charset="0"/>
              </a:rPr>
              <a:t>).</a:t>
            </a:r>
            <a:endParaRPr lang="fr-CH" sz="1600" b="1" dirty="0">
              <a:latin typeface="+mn-lt"/>
              <a:ea typeface="Times New Roman" panose="02020603050405020304" pitchFamily="18" charset="0"/>
              <a:cs typeface="Times New Roman" panose="02020603050405020304" pitchFamily="18" charset="0"/>
            </a:endParaRPr>
          </a:p>
          <a:p>
            <a:r>
              <a:rPr lang="fr-CH" sz="1600" kern="0" dirty="0">
                <a:latin typeface="+mn-lt"/>
                <a:ea typeface="Calibri" panose="020F0502020204030204" pitchFamily="34" charset="0"/>
              </a:rPr>
              <a:t>Attention: anonymisation et </a:t>
            </a:r>
            <a:r>
              <a:rPr lang="fr-CH" sz="1600" kern="0" dirty="0" err="1">
                <a:latin typeface="+mn-lt"/>
                <a:ea typeface="Calibri" panose="020F0502020204030204" pitchFamily="34" charset="0"/>
              </a:rPr>
              <a:t>pseudonymisation</a:t>
            </a:r>
            <a:endParaRPr lang="fr-CH" sz="1600" kern="0" dirty="0">
              <a:latin typeface="+mn-lt"/>
              <a:ea typeface="Calibri" panose="020F0502020204030204" pitchFamily="34" charset="0"/>
            </a:endParaRPr>
          </a:p>
          <a:p>
            <a:r>
              <a:rPr lang="fr-CH" sz="1600" b="0" kern="0" dirty="0">
                <a:effectLst/>
                <a:latin typeface="+mn-lt"/>
                <a:ea typeface="Calibri" panose="020F0502020204030204" pitchFamily="34" charset="0"/>
                <a:cs typeface="Times New Roman" panose="02020603050405020304" pitchFamily="18" charset="0"/>
              </a:rPr>
              <a:t>Broyeu</a:t>
            </a:r>
            <a:r>
              <a:rPr lang="fr-CH" sz="1600" kern="0" dirty="0">
                <a:latin typeface="+mn-lt"/>
                <a:ea typeface="Calibri" panose="020F0502020204030204" pitchFamily="34" charset="0"/>
                <a:cs typeface="Times New Roman" panose="02020603050405020304" pitchFamily="18" charset="0"/>
              </a:rPr>
              <a:t>ses, surveillance lors de la destruction du matériel</a:t>
            </a:r>
            <a:r>
              <a:rPr lang="fr-CH" sz="1600" b="0" dirty="0">
                <a:effectLst/>
                <a:latin typeface="+mn-lt"/>
                <a:ea typeface="Times New Roman" panose="02020603050405020304" pitchFamily="18" charset="0"/>
                <a:cs typeface="Times New Roman" panose="02020603050405020304" pitchFamily="18" charset="0"/>
              </a:rPr>
              <a:t> </a:t>
            </a:r>
            <a:endParaRPr lang="fr-CH" sz="1600" b="1" dirty="0">
              <a:effectLst/>
              <a:latin typeface="+mn-lt"/>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290492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1228500"/>
            <a:ext cx="8242300" cy="5345053"/>
          </a:xfrm>
        </p:spPr>
        <p:txBody>
          <a:bodyPr/>
          <a:lstStyle/>
          <a:p>
            <a:pPr>
              <a:lnSpc>
                <a:spcPts val="1400"/>
              </a:lnSpc>
            </a:pPr>
            <a:r>
              <a:rPr lang="fr-CH" b="0" dirty="0">
                <a:effectLst/>
                <a:latin typeface="+mn-lt"/>
                <a:ea typeface="Times New Roman" panose="02020603050405020304" pitchFamily="18" charset="0"/>
                <a:cs typeface="Times New Roman" panose="02020603050405020304" pitchFamily="18" charset="0"/>
              </a:rPr>
              <a:t> </a:t>
            </a:r>
            <a:endParaRPr lang="fr-CH" b="1" dirty="0">
              <a:effectLst/>
              <a:latin typeface="+mn-lt"/>
              <a:ea typeface="Times New Roman" panose="02020603050405020304" pitchFamily="18" charset="0"/>
              <a:cs typeface="Times New Roman" panose="02020603050405020304" pitchFamily="18" charset="0"/>
            </a:endParaRPr>
          </a:p>
          <a:p>
            <a:pPr lvl="0"/>
            <a:r>
              <a:rPr lang="fr-CH" b="0" i="1" dirty="0">
                <a:effectLst/>
                <a:latin typeface="+mn-lt"/>
                <a:ea typeface="Times New Roman" panose="02020603050405020304" pitchFamily="18" charset="0"/>
                <a:cs typeface="Times New Roman" panose="02020603050405020304" pitchFamily="18" charset="0"/>
              </a:rPr>
              <a:t>Combien de temps devons-nous stocker les fiches journalières et les observations des enfants fréquentant la crèche ? quelles sont les modalités de conservation requises ? </a:t>
            </a:r>
            <a:endParaRPr lang="fr-CH" b="1" dirty="0">
              <a:effectLst/>
              <a:latin typeface="+mn-lt"/>
              <a:ea typeface="Times New Roman" panose="02020603050405020304" pitchFamily="18" charset="0"/>
              <a:cs typeface="Times New Roman" panose="02020603050405020304" pitchFamily="18" charset="0"/>
            </a:endParaRPr>
          </a:p>
          <a:p>
            <a:pPr>
              <a:lnSpc>
                <a:spcPts val="1400"/>
              </a:lnSpc>
            </a:pPr>
            <a:r>
              <a:rPr lang="fr-CH" b="0" dirty="0">
                <a:effectLst/>
                <a:latin typeface="+mn-lt"/>
                <a:ea typeface="Times New Roman" panose="02020603050405020304" pitchFamily="18" charset="0"/>
                <a:cs typeface="Times New Roman" panose="02020603050405020304" pitchFamily="18" charset="0"/>
              </a:rPr>
              <a:t> </a:t>
            </a:r>
          </a:p>
          <a:p>
            <a:r>
              <a:rPr lang="fr-CH" sz="1600" kern="0" dirty="0">
                <a:latin typeface="+mn-lt"/>
                <a:ea typeface="Calibri" panose="020F0502020204030204" pitchFamily="34" charset="0"/>
              </a:rPr>
              <a:t>Les données qui ne sont plus nécessaires au regard des finalités du traitement sont détruites ou anonymisées. Sont réservées les dispositions en matière d’archivage (art. 10 </a:t>
            </a:r>
            <a:r>
              <a:rPr lang="fr-CH" sz="1600" kern="0" dirty="0" err="1">
                <a:latin typeface="+mn-lt"/>
                <a:ea typeface="Calibri" panose="020F0502020204030204" pitchFamily="34" charset="0"/>
              </a:rPr>
              <a:t>LPrD</a:t>
            </a:r>
            <a:r>
              <a:rPr lang="fr-CH" sz="1600" kern="0" dirty="0">
                <a:latin typeface="+mn-lt"/>
                <a:ea typeface="Calibri" panose="020F0502020204030204" pitchFamily="34" charset="0"/>
              </a:rPr>
              <a:t>).</a:t>
            </a:r>
          </a:p>
          <a:p>
            <a:r>
              <a:rPr lang="fr-CH" sz="1600" kern="0" dirty="0">
                <a:latin typeface="+mn-lt"/>
                <a:ea typeface="Calibri" panose="020F0502020204030204" pitchFamily="34" charset="0"/>
              </a:rPr>
              <a:t>Déterminer quand les données des enfants ne sont plus nécessaires à la tâche. A son départ?</a:t>
            </a:r>
          </a:p>
          <a:p>
            <a:r>
              <a:rPr lang="fr-CH" sz="1600" kern="0" dirty="0">
                <a:latin typeface="+mn-lt"/>
                <a:ea typeface="Calibri" panose="020F0502020204030204" pitchFamily="34" charset="0"/>
              </a:rPr>
              <a:t>Moyens appropriés qui assurent leur élimination sécurisée (art. 24 al. 1 </a:t>
            </a:r>
            <a:r>
              <a:rPr lang="fr-CH" sz="1600" kern="0" dirty="0" err="1">
                <a:latin typeface="+mn-lt"/>
                <a:ea typeface="Calibri" panose="020F0502020204030204" pitchFamily="34" charset="0"/>
              </a:rPr>
              <a:t>LPrD</a:t>
            </a:r>
            <a:r>
              <a:rPr lang="fr-CH" sz="1600" kern="0" dirty="0">
                <a:latin typeface="+mn-lt"/>
                <a:ea typeface="Calibri" panose="020F0502020204030204" pitchFamily="34" charset="0"/>
              </a:rPr>
              <a:t>).</a:t>
            </a:r>
          </a:p>
          <a:p>
            <a:r>
              <a:rPr lang="fr-CH" sz="1600" b="0" dirty="0">
                <a:effectLst/>
                <a:latin typeface="+mn-lt"/>
                <a:ea typeface="Times New Roman" panose="02020603050405020304" pitchFamily="18" charset="0"/>
                <a:cs typeface="Times New Roman" panose="02020603050405020304" pitchFamily="18" charset="0"/>
              </a:rPr>
              <a:t>Supports de données: au moment de leur recyclage ou de leur remplacement lorsqu’il y a un risque que des données sensibles ayant été effacées puissent être consultées par des personnes non-autorisées (art. 24 al. 2 </a:t>
            </a:r>
            <a:r>
              <a:rPr lang="fr-CH" sz="1600" b="0" dirty="0" err="1">
                <a:effectLst/>
                <a:latin typeface="+mn-lt"/>
                <a:ea typeface="Times New Roman" panose="02020603050405020304" pitchFamily="18" charset="0"/>
                <a:cs typeface="Times New Roman" panose="02020603050405020304" pitchFamily="18" charset="0"/>
              </a:rPr>
              <a:t>LPrD</a:t>
            </a:r>
            <a:r>
              <a:rPr lang="fr-CH" sz="1600" b="0" dirty="0">
                <a:effectLst/>
                <a:latin typeface="+mn-lt"/>
                <a:ea typeface="Times New Roman" panose="02020603050405020304" pitchFamily="18" charset="0"/>
                <a:cs typeface="Times New Roman" panose="02020603050405020304" pitchFamily="18" charset="0"/>
              </a:rPr>
              <a:t>).</a:t>
            </a:r>
            <a:endParaRPr lang="fr-CH" sz="1600" b="1" dirty="0">
              <a:latin typeface="+mn-lt"/>
              <a:ea typeface="Times New Roman" panose="02020603050405020304" pitchFamily="18" charset="0"/>
              <a:cs typeface="Times New Roman" panose="02020603050405020304" pitchFamily="18" charset="0"/>
            </a:endParaRPr>
          </a:p>
          <a:p>
            <a:r>
              <a:rPr lang="fr-CH" sz="1600" kern="0" dirty="0">
                <a:latin typeface="+mn-lt"/>
                <a:ea typeface="Calibri" panose="020F0502020204030204" pitchFamily="34" charset="0"/>
              </a:rPr>
              <a:t>Attention: anonymisation et </a:t>
            </a:r>
            <a:r>
              <a:rPr lang="fr-CH" sz="1600" kern="0" dirty="0" err="1">
                <a:latin typeface="+mn-lt"/>
                <a:ea typeface="Calibri" panose="020F0502020204030204" pitchFamily="34" charset="0"/>
              </a:rPr>
              <a:t>pseudonymisation</a:t>
            </a:r>
            <a:endParaRPr lang="fr-CH" sz="1600" kern="0" dirty="0">
              <a:latin typeface="+mn-lt"/>
              <a:ea typeface="Calibri" panose="020F0502020204030204" pitchFamily="34" charset="0"/>
            </a:endParaRPr>
          </a:p>
          <a:p>
            <a:r>
              <a:rPr lang="fr-CH" sz="1600" b="0" kern="0" dirty="0">
                <a:effectLst/>
                <a:latin typeface="+mn-lt"/>
                <a:ea typeface="Calibri" panose="020F0502020204030204" pitchFamily="34" charset="0"/>
                <a:cs typeface="Times New Roman" panose="02020603050405020304" pitchFamily="18" charset="0"/>
              </a:rPr>
              <a:t>Broyeu</a:t>
            </a:r>
            <a:r>
              <a:rPr lang="fr-CH" sz="1600" kern="0" dirty="0">
                <a:latin typeface="+mn-lt"/>
                <a:ea typeface="Calibri" panose="020F0502020204030204" pitchFamily="34" charset="0"/>
                <a:cs typeface="Times New Roman" panose="02020603050405020304" pitchFamily="18" charset="0"/>
              </a:rPr>
              <a:t>ses, surveillance lors de la destruction du matériel</a:t>
            </a:r>
          </a:p>
          <a:p>
            <a:r>
              <a:rPr lang="fr-CH" sz="1600" kern="0" dirty="0">
                <a:latin typeface="+mn-lt"/>
                <a:ea typeface="Calibri" panose="020F0502020204030204" pitchFamily="34" charset="0"/>
                <a:cs typeface="Times New Roman" panose="02020603050405020304" pitchFamily="18" charset="0"/>
              </a:rPr>
              <a:t>Conservation hors de portée du personnel qui ne les traite pas, sous clé</a:t>
            </a:r>
            <a:r>
              <a:rPr lang="fr-CH" b="0" dirty="0">
                <a:effectLst/>
                <a:latin typeface="+mn-lt"/>
                <a:ea typeface="Times New Roman" panose="02020603050405020304" pitchFamily="18" charset="0"/>
                <a:cs typeface="Times New Roman" panose="02020603050405020304" pitchFamily="18" charset="0"/>
              </a:rPr>
              <a:t> </a:t>
            </a:r>
            <a:endParaRPr lang="fr-CH" b="1" dirty="0">
              <a:effectLst/>
              <a:latin typeface="+mn-lt"/>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603009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79272" y="1724470"/>
            <a:ext cx="8242300" cy="4708981"/>
          </a:xfrm>
        </p:spPr>
        <p:txBody>
          <a:bodyPr/>
          <a:lstStyle/>
          <a:p>
            <a:pPr>
              <a:lnSpc>
                <a:spcPts val="1400"/>
              </a:lnSpc>
            </a:pPr>
            <a:r>
              <a:rPr lang="fr-CH" sz="1800" b="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pPr lvl="0">
              <a:lnSpc>
                <a:spcPts val="1400"/>
              </a:lnSpc>
            </a:pPr>
            <a:r>
              <a:rPr lang="fr-CH" i="1" dirty="0">
                <a:latin typeface="+mj-lt"/>
                <a:ea typeface="Times New Roman" panose="02020603050405020304" pitchFamily="18" charset="0"/>
                <a:cs typeface="Times New Roman" panose="02020603050405020304" pitchFamily="18" charset="0"/>
              </a:rPr>
              <a:t>Communication de données médicales de l’enfant dans la crèche</a:t>
            </a:r>
            <a:r>
              <a:rPr lang="fr-CH" b="0" i="1" dirty="0">
                <a:effectLst/>
                <a:latin typeface="+mj-lt"/>
                <a:ea typeface="Times New Roman" panose="02020603050405020304" pitchFamily="18" charset="0"/>
                <a:cs typeface="Times New Roman" panose="02020603050405020304" pitchFamily="18" charset="0"/>
              </a:rPr>
              <a:t>? </a:t>
            </a:r>
            <a:endParaRPr lang="fr-CH" b="1" dirty="0">
              <a:effectLst/>
              <a:latin typeface="+mj-lt"/>
              <a:ea typeface="Times New Roman" panose="02020603050405020304" pitchFamily="18" charset="0"/>
              <a:cs typeface="Times New Roman" panose="02020603050405020304" pitchFamily="18" charset="0"/>
            </a:endParaRPr>
          </a:p>
          <a:p>
            <a:pPr>
              <a:lnSpc>
                <a:spcPts val="1400"/>
              </a:lnSpc>
            </a:pPr>
            <a:r>
              <a:rPr lang="fr-CH" b="0" dirty="0">
                <a:effectLst/>
                <a:latin typeface="+mj-lt"/>
                <a:ea typeface="Times New Roman" panose="02020603050405020304" pitchFamily="18" charset="0"/>
                <a:cs typeface="Times New Roman" panose="02020603050405020304" pitchFamily="18" charset="0"/>
              </a:rPr>
              <a:t> </a:t>
            </a:r>
            <a:endParaRPr lang="fr-CH" b="1" dirty="0">
              <a:effectLst/>
              <a:latin typeface="+mj-lt"/>
              <a:ea typeface="Times New Roman" panose="02020603050405020304" pitchFamily="18" charset="0"/>
              <a:cs typeface="Times New Roman" panose="02020603050405020304" pitchFamily="18" charset="0"/>
            </a:endParaRPr>
          </a:p>
          <a:p>
            <a:r>
              <a:rPr lang="fr-CH" b="0" dirty="0">
                <a:effectLst/>
                <a:latin typeface="+mj-lt"/>
                <a:ea typeface="Times New Roman" panose="02020603050405020304" pitchFamily="18" charset="0"/>
                <a:cs typeface="Times New Roman" panose="02020603050405020304" pitchFamily="18" charset="0"/>
              </a:rPr>
              <a:t>Pour qu’un traitement de données sensibles puisse avoir lieu il faut que : une loi au sens formelle le prévoit expressément ou, l’accomplissement d’une tâche clairement définie dans une loi au sens formelle l’exige absolument et la finalité du traitement ne présente pas de risques particuliers pour les droits fondamentaux des personnes concernées (art. 5 al. 2 </a:t>
            </a:r>
            <a:r>
              <a:rPr lang="fr-CH" b="0" dirty="0" err="1">
                <a:effectLst/>
                <a:latin typeface="+mj-lt"/>
                <a:ea typeface="Times New Roman" panose="02020603050405020304" pitchFamily="18" charset="0"/>
                <a:cs typeface="Times New Roman" panose="02020603050405020304" pitchFamily="18" charset="0"/>
              </a:rPr>
              <a:t>LPrD</a:t>
            </a:r>
            <a:r>
              <a:rPr lang="fr-CH" b="0" dirty="0">
                <a:effectLst/>
                <a:latin typeface="+mj-lt"/>
                <a:ea typeface="Times New Roman" panose="02020603050405020304" pitchFamily="18" charset="0"/>
                <a:cs typeface="Times New Roman" panose="02020603050405020304" pitchFamily="18" charset="0"/>
              </a:rPr>
              <a:t>).</a:t>
            </a:r>
            <a:endParaRPr lang="fr-CH" b="1" dirty="0">
              <a:effectLst/>
              <a:latin typeface="+mj-lt"/>
              <a:ea typeface="Times New Roman" panose="02020603050405020304" pitchFamily="18" charset="0"/>
              <a:cs typeface="Times New Roman" panose="02020603050405020304" pitchFamily="18" charset="0"/>
            </a:endParaRPr>
          </a:p>
          <a:p>
            <a:r>
              <a:rPr lang="fr-CH" dirty="0">
                <a:latin typeface="+mj-lt"/>
                <a:ea typeface="Times New Roman" panose="02020603050405020304" pitchFamily="18" charset="0"/>
                <a:cs typeface="Times New Roman" panose="02020603050405020304" pitchFamily="18" charset="0"/>
              </a:rPr>
              <a:t>B</a:t>
            </a:r>
            <a:r>
              <a:rPr lang="fr-CH" b="0" dirty="0">
                <a:effectLst/>
                <a:latin typeface="+mj-lt"/>
                <a:ea typeface="Times New Roman" panose="02020603050405020304" pitchFamily="18" charset="0"/>
                <a:cs typeface="Times New Roman" panose="02020603050405020304" pitchFamily="18" charset="0"/>
              </a:rPr>
              <a:t>ase légale pas exigée pour traiter des données personnelles, y compris sensibles: traitement nécessaire pour sauvegarder les intérêts essentiels de la personne concernée ou d’un tiers (art. 5 al. 4 </a:t>
            </a:r>
            <a:r>
              <a:rPr lang="fr-CH" b="0" dirty="0" err="1">
                <a:effectLst/>
                <a:latin typeface="+mj-lt"/>
                <a:ea typeface="Times New Roman" panose="02020603050405020304" pitchFamily="18" charset="0"/>
                <a:cs typeface="Times New Roman" panose="02020603050405020304" pitchFamily="18" charset="0"/>
              </a:rPr>
              <a:t>LPrD</a:t>
            </a:r>
            <a:r>
              <a:rPr lang="fr-CH" b="0" dirty="0">
                <a:effectLst/>
                <a:latin typeface="+mj-lt"/>
                <a:ea typeface="Times New Roman" panose="02020603050405020304" pitchFamily="18" charset="0"/>
                <a:cs typeface="Times New Roman" panose="02020603050405020304" pitchFamily="18" charset="0"/>
              </a:rPr>
              <a:t>). </a:t>
            </a:r>
            <a:endParaRPr lang="fr-CH" b="1" dirty="0">
              <a:effectLst/>
              <a:latin typeface="+mj-lt"/>
              <a:ea typeface="Times New Roman" panose="02020603050405020304" pitchFamily="18" charset="0"/>
              <a:cs typeface="Times New Roman" panose="02020603050405020304" pitchFamily="18" charset="0"/>
            </a:endParaRPr>
          </a:p>
          <a:p>
            <a:r>
              <a:rPr lang="fr-CH" b="0" kern="0" dirty="0">
                <a:effectLst/>
                <a:latin typeface="+mj-lt"/>
                <a:ea typeface="Calibri" panose="020F0502020204030204" pitchFamily="34" charset="0"/>
                <a:cs typeface="Times New Roman" panose="02020603050405020304" pitchFamily="18" charset="0"/>
              </a:rPr>
              <a:t>En principe, pas de communication de données médicales d’un enfant.</a:t>
            </a:r>
          </a:p>
          <a:p>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16172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79272" y="1724470"/>
            <a:ext cx="8242300" cy="4016484"/>
          </a:xfrm>
        </p:spPr>
        <p:txBody>
          <a:bodyPr/>
          <a:lstStyle/>
          <a:p>
            <a:pPr>
              <a:lnSpc>
                <a:spcPts val="1400"/>
              </a:lnSpc>
            </a:pPr>
            <a:r>
              <a:rPr lang="fr-CH" sz="1800" b="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pPr lvl="0">
              <a:lnSpc>
                <a:spcPts val="1400"/>
              </a:lnSpc>
            </a:pPr>
            <a:r>
              <a:rPr lang="fr-CH" i="1" dirty="0">
                <a:latin typeface="+mj-lt"/>
                <a:ea typeface="Times New Roman" panose="02020603050405020304" pitchFamily="18" charset="0"/>
                <a:cs typeface="Times New Roman" panose="02020603050405020304" pitchFamily="18" charset="0"/>
              </a:rPr>
              <a:t>Exemples: maladie contagieuse, allergie, accident</a:t>
            </a:r>
            <a:endParaRPr lang="fr-CH" b="1" i="1" dirty="0">
              <a:latin typeface="+mj-lt"/>
              <a:ea typeface="Times New Roman" panose="02020603050405020304" pitchFamily="18" charset="0"/>
              <a:cs typeface="Times New Roman" panose="02020603050405020304" pitchFamily="18" charset="0"/>
            </a:endParaRPr>
          </a:p>
          <a:p>
            <a:pPr lvl="0">
              <a:lnSpc>
                <a:spcPts val="1400"/>
              </a:lnSpc>
            </a:pPr>
            <a:endParaRPr lang="fr-CH" b="1" i="1" dirty="0">
              <a:effectLst/>
              <a:latin typeface="+mj-lt"/>
              <a:ea typeface="Times New Roman" panose="02020603050405020304" pitchFamily="18" charset="0"/>
              <a:cs typeface="Times New Roman" panose="02020603050405020304" pitchFamily="18" charset="0"/>
            </a:endParaRPr>
          </a:p>
          <a:p>
            <a:r>
              <a:rPr lang="fr-CH" b="0" dirty="0">
                <a:effectLst/>
                <a:latin typeface="+mj-lt"/>
                <a:ea typeface="Times New Roman" panose="02020603050405020304" pitchFamily="18" charset="0"/>
                <a:cs typeface="Times New Roman" panose="02020603050405020304" pitchFamily="18" charset="0"/>
              </a:rPr>
              <a:t>Pas de communication en lien avec la maladie d’un enfant. Si des informations doivent être transmises, le faire de manière anonyme, comme par exemple «Nous avons eu des cas de varicelle».</a:t>
            </a:r>
          </a:p>
          <a:p>
            <a:r>
              <a:rPr lang="fr-CH" dirty="0">
                <a:latin typeface="+mj-lt"/>
                <a:ea typeface="Times New Roman" panose="02020603050405020304" pitchFamily="18" charset="0"/>
                <a:cs typeface="Times New Roman" panose="02020603050405020304" pitchFamily="18" charset="0"/>
              </a:rPr>
              <a:t>Le personnel qui s’occupe de la prise de nourriture doit être au courant des allergies d’un enfant pour pouvoir l’empêcher de manger les aliments auxquels il est allergique. Même principe pour l’épilepsie. Il y a des cas où certaines informations doivent être données. Par contre, se demander s’il est nécessaire de communiquer ces informations aux autres enfants.</a:t>
            </a:r>
          </a:p>
          <a:p>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965082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79272" y="1724470"/>
            <a:ext cx="8242300" cy="4503797"/>
          </a:xfrm>
        </p:spPr>
        <p:txBody>
          <a:bodyPr/>
          <a:lstStyle/>
          <a:p>
            <a:pPr>
              <a:lnSpc>
                <a:spcPts val="1400"/>
              </a:lnSpc>
            </a:pPr>
            <a:r>
              <a:rPr lang="fr-CH" sz="1800" b="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CH" b="1" i="1" dirty="0">
              <a:effectLst/>
              <a:latin typeface="+mn-lt"/>
              <a:ea typeface="Times New Roman" panose="02020603050405020304" pitchFamily="18" charset="0"/>
              <a:cs typeface="Times New Roman" panose="02020603050405020304" pitchFamily="18" charset="0"/>
            </a:endParaRPr>
          </a:p>
          <a:p>
            <a:r>
              <a:rPr lang="fr-CH" b="0" i="1" dirty="0">
                <a:effectLst/>
                <a:latin typeface="+mn-lt"/>
                <a:ea typeface="Times New Roman" panose="02020603050405020304" pitchFamily="18" charset="0"/>
                <a:cs typeface="Times New Roman" panose="02020603050405020304" pitchFamily="18" charset="0"/>
              </a:rPr>
              <a:t>Est-ce qu’on a le droit de demander une carte d’</a:t>
            </a:r>
            <a:r>
              <a:rPr lang="fr-CH" i="1" dirty="0">
                <a:latin typeface="+mn-lt"/>
                <a:ea typeface="Times New Roman" panose="02020603050405020304" pitchFamily="18" charset="0"/>
                <a:cs typeface="Times New Roman" panose="02020603050405020304" pitchFamily="18" charset="0"/>
              </a:rPr>
              <a:t>identité d’une personne qui vient chercher un enfant à la crèche et qui n’est pas connue du personnel?</a:t>
            </a:r>
          </a:p>
          <a:p>
            <a:r>
              <a:rPr lang="fr-CH" dirty="0">
                <a:latin typeface="+mn-lt"/>
                <a:ea typeface="Times New Roman" panose="02020603050405020304" pitchFamily="18" charset="0"/>
                <a:cs typeface="Times New Roman" panose="02020603050405020304" pitchFamily="18" charset="0"/>
              </a:rPr>
              <a:t>Selon nos informations, les parents doivent informer le personnel de la crèche qui vient chercher les enfants. Ces informations sont-elles consignées dans un document? </a:t>
            </a:r>
          </a:p>
          <a:p>
            <a:r>
              <a:rPr lang="fr-CH" dirty="0">
                <a:latin typeface="+mn-lt"/>
                <a:ea typeface="Times New Roman" panose="02020603050405020304" pitchFamily="18" charset="0"/>
                <a:cs typeface="Times New Roman" panose="02020603050405020304" pitchFamily="18" charset="0"/>
              </a:rPr>
              <a:t>Oui. Mais il peut être possible de s’assurer de l’identité de ces personnes sans demander à voir la carte d’identité. La crèche est responsable de laisser partir les enfants avec une personne autorisée et d’effectuer les vérifications nécessaires. Nous déconseillons de faire des copies des cartes d’identité.</a:t>
            </a:r>
          </a:p>
          <a:p>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582900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79272" y="1724470"/>
            <a:ext cx="8242300" cy="3888244"/>
          </a:xfrm>
        </p:spPr>
        <p:txBody>
          <a:bodyPr/>
          <a:lstStyle/>
          <a:p>
            <a:pPr>
              <a:lnSpc>
                <a:spcPts val="1400"/>
              </a:lnSpc>
            </a:pPr>
            <a:r>
              <a:rPr lang="fr-CH" sz="1800" b="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CH" sz="1800" b="1" i="1" dirty="0">
              <a:effectLst/>
              <a:latin typeface="Arial" panose="020B0604020202020204" pitchFamily="34" charset="0"/>
              <a:ea typeface="Times New Roman" panose="02020603050405020304" pitchFamily="18" charset="0"/>
              <a:cs typeface="Times New Roman" panose="02020603050405020304" pitchFamily="18" charset="0"/>
            </a:endParaRPr>
          </a:p>
          <a:p>
            <a:r>
              <a:rPr lang="fr-CH" b="0" i="1" dirty="0">
                <a:effectLst/>
                <a:latin typeface="+mn-lt"/>
                <a:ea typeface="Times New Roman" panose="02020603050405020304" pitchFamily="18" charset="0"/>
                <a:cs typeface="Times New Roman" panose="02020603050405020304" pitchFamily="18" charset="0"/>
              </a:rPr>
              <a:t>Est-ce qu’on a le droit de transmettre des informations d’une famille à une autre famille</a:t>
            </a:r>
            <a:r>
              <a:rPr lang="fr-CH" i="1" dirty="0">
                <a:latin typeface="+mn-lt"/>
                <a:ea typeface="Times New Roman" panose="02020603050405020304" pitchFamily="18" charset="0"/>
                <a:cs typeface="Times New Roman" panose="02020603050405020304" pitchFamily="18" charset="0"/>
              </a:rPr>
              <a:t>? Ex: une maman qui demande à l’éducatrice le numéro de téléphone d’une autre maman.</a:t>
            </a:r>
          </a:p>
          <a:p>
            <a:r>
              <a:rPr lang="fr-CH" dirty="0">
                <a:latin typeface="+mn-lt"/>
                <a:ea typeface="Times New Roman" panose="02020603050405020304" pitchFamily="18" charset="0"/>
                <a:cs typeface="Times New Roman" panose="02020603050405020304" pitchFamily="18" charset="0"/>
              </a:rPr>
              <a:t>Non, sauf accord de la maman. Possible pour la crèche de prendre le numéro de la maman avec son accord, et de le transmettre à l’autre maman. Possible pour la crèche d’indiquer qu’elle va demander l’accord de la maman. </a:t>
            </a:r>
          </a:p>
          <a:p>
            <a:r>
              <a:rPr lang="fr-CH" dirty="0">
                <a:latin typeface="+mn-lt"/>
                <a:ea typeface="Times New Roman" panose="02020603050405020304" pitchFamily="18" charset="0"/>
                <a:cs typeface="Times New Roman" panose="02020603050405020304" pitchFamily="18" charset="0"/>
              </a:rPr>
              <a:t>Chaînes de téléphone: faire figurer ses coordonnées doit être facultatif pour les parents.</a:t>
            </a:r>
          </a:p>
          <a:p>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344221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79272" y="1724470"/>
            <a:ext cx="8242300" cy="3780522"/>
          </a:xfrm>
        </p:spPr>
        <p:txBody>
          <a:bodyPr/>
          <a:lstStyle/>
          <a:p>
            <a:pPr>
              <a:lnSpc>
                <a:spcPts val="1400"/>
              </a:lnSpc>
            </a:pPr>
            <a:r>
              <a:rPr lang="fr-CH" sz="1800" b="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CH" sz="1800" b="1" i="1" dirty="0">
              <a:effectLst/>
              <a:latin typeface="Arial" panose="020B0604020202020204" pitchFamily="34" charset="0"/>
              <a:ea typeface="Times New Roman" panose="02020603050405020304" pitchFamily="18" charset="0"/>
              <a:cs typeface="Times New Roman" panose="02020603050405020304" pitchFamily="18" charset="0"/>
            </a:endParaRPr>
          </a:p>
          <a:p>
            <a:r>
              <a:rPr lang="fr-CH" b="0" i="1" dirty="0">
                <a:effectLst/>
                <a:latin typeface="+mj-lt"/>
                <a:ea typeface="Times New Roman" panose="02020603050405020304" pitchFamily="18" charset="0"/>
                <a:cs typeface="Times New Roman" panose="02020603050405020304" pitchFamily="18" charset="0"/>
              </a:rPr>
              <a:t>Les dossiers fiscaux des familles doivent-ils être conservés sous clé?</a:t>
            </a:r>
            <a:endParaRPr lang="fr-CH" i="1" dirty="0">
              <a:latin typeface="+mj-lt"/>
              <a:ea typeface="Times New Roman" panose="02020603050405020304" pitchFamily="18" charset="0"/>
              <a:cs typeface="Times New Roman" panose="02020603050405020304" pitchFamily="18" charset="0"/>
            </a:endParaRPr>
          </a:p>
          <a:p>
            <a:r>
              <a:rPr lang="fr-CH" dirty="0">
                <a:latin typeface="+mj-lt"/>
                <a:ea typeface="Times New Roman" panose="02020603050405020304" pitchFamily="18" charset="0"/>
                <a:cs typeface="Times New Roman" panose="02020603050405020304" pitchFamily="18" charset="0"/>
              </a:rPr>
              <a:t>Oui, et ils ne doivent être accessibles que par le personnel qui les traite (et pas par tout le personnel).</a:t>
            </a:r>
          </a:p>
          <a:p>
            <a:r>
              <a:rPr lang="fr-CH" dirty="0">
                <a:latin typeface="+mj-lt"/>
                <a:ea typeface="Times New Roman" panose="02020603050405020304" pitchFamily="18" charset="0"/>
                <a:cs typeface="Times New Roman" panose="02020603050405020304" pitchFamily="18" charset="0"/>
              </a:rPr>
              <a:t>Armoire avec cadenas à clé/à code, pièce séparée</a:t>
            </a:r>
          </a:p>
          <a:p>
            <a:r>
              <a:rPr lang="fr-CH" dirty="0">
                <a:latin typeface="+mj-lt"/>
                <a:ea typeface="Times New Roman" panose="02020603050405020304" pitchFamily="18" charset="0"/>
                <a:cs typeface="Times New Roman" panose="02020603050405020304" pitchFamily="18" charset="0"/>
              </a:rPr>
              <a:t>Même principe si les informations sont stockées sur un support électronique de la crèche.</a:t>
            </a:r>
          </a:p>
          <a:p>
            <a:r>
              <a:rPr lang="fr-CH" dirty="0">
                <a:latin typeface="+mj-lt"/>
                <a:ea typeface="Times New Roman" panose="02020603050405020304" pitchFamily="18" charset="0"/>
                <a:cs typeface="Times New Roman" panose="02020603050405020304" pitchFamily="18" charset="0"/>
              </a:rPr>
              <a:t>En cas de transmission, prévoir le cryptage et/ou le chiffrement.</a:t>
            </a:r>
          </a:p>
          <a:p>
            <a:endParaRPr lang="fr-CH" sz="18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681279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79272" y="1724470"/>
            <a:ext cx="8242300" cy="4165243"/>
          </a:xfrm>
        </p:spPr>
        <p:txBody>
          <a:bodyPr/>
          <a:lstStyle/>
          <a:p>
            <a:pPr>
              <a:lnSpc>
                <a:spcPts val="1400"/>
              </a:lnSpc>
            </a:pPr>
            <a:r>
              <a:rPr lang="fr-CH" b="0" dirty="0">
                <a:effectLst/>
                <a:latin typeface="+mn-lt"/>
                <a:ea typeface="Times New Roman" panose="02020603050405020304" pitchFamily="18" charset="0"/>
                <a:cs typeface="Times New Roman" panose="02020603050405020304" pitchFamily="18" charset="0"/>
              </a:rPr>
              <a:t> </a:t>
            </a:r>
            <a:endParaRPr lang="fr-CH" b="1" i="1" dirty="0">
              <a:effectLst/>
              <a:latin typeface="+mn-lt"/>
              <a:ea typeface="Times New Roman" panose="02020603050405020304" pitchFamily="18" charset="0"/>
              <a:cs typeface="Times New Roman" panose="02020603050405020304" pitchFamily="18" charset="0"/>
            </a:endParaRPr>
          </a:p>
          <a:p>
            <a:r>
              <a:rPr lang="fr-CH" b="0" i="1" dirty="0">
                <a:effectLst/>
                <a:latin typeface="+mn-lt"/>
                <a:ea typeface="Times New Roman" panose="02020603050405020304" pitchFamily="18" charset="0"/>
                <a:cs typeface="Times New Roman" panose="02020603050405020304" pitchFamily="18" charset="0"/>
              </a:rPr>
              <a:t>Est-ce qu’on a le droit d’envoyer des pièces jointes concernant des demandes de subvention par email (ex: fiches de salaire, avi</a:t>
            </a:r>
            <a:r>
              <a:rPr lang="fr-CH" i="1" dirty="0">
                <a:latin typeface="+mn-lt"/>
                <a:ea typeface="Times New Roman" panose="02020603050405020304" pitchFamily="18" charset="0"/>
                <a:cs typeface="Times New Roman" panose="02020603050405020304" pitchFamily="18" charset="0"/>
              </a:rPr>
              <a:t>s de taxation)</a:t>
            </a:r>
            <a:r>
              <a:rPr lang="fr-CH" b="0" i="1" dirty="0">
                <a:effectLst/>
                <a:latin typeface="+mn-lt"/>
                <a:ea typeface="Times New Roman" panose="02020603050405020304" pitchFamily="18" charset="0"/>
                <a:cs typeface="Times New Roman" panose="02020603050405020304" pitchFamily="18" charset="0"/>
              </a:rPr>
              <a:t>? Quel niveau de sécurité faudrait-il avoir? Quelle solution?</a:t>
            </a:r>
            <a:endParaRPr lang="fr-CH" i="1" dirty="0">
              <a:latin typeface="+mn-lt"/>
              <a:ea typeface="Times New Roman" panose="02020603050405020304" pitchFamily="18" charset="0"/>
              <a:cs typeface="Times New Roman" panose="02020603050405020304" pitchFamily="18" charset="0"/>
            </a:endParaRPr>
          </a:p>
          <a:p>
            <a:r>
              <a:rPr lang="fr-CH" dirty="0">
                <a:latin typeface="+mn-lt"/>
                <a:ea typeface="Times New Roman" panose="02020603050405020304" pitchFamily="18" charset="0"/>
                <a:cs typeface="Times New Roman" panose="02020603050405020304" pitchFamily="18" charset="0"/>
              </a:rPr>
              <a:t>En cas de transmission de données personnelles ou sensibles par email, prévoir le cryptage et/ou le chiffrement (transfert et stockage). Certaines messageries permettent ces envois, par exemple </a:t>
            </a:r>
            <a:r>
              <a:rPr lang="fr-CH" dirty="0" err="1">
                <a:latin typeface="+mn-lt"/>
                <a:ea typeface="Times New Roman" panose="02020603050405020304" pitchFamily="18" charset="0"/>
                <a:cs typeface="Times New Roman" panose="02020603050405020304" pitchFamily="18" charset="0"/>
              </a:rPr>
              <a:t>Hin</a:t>
            </a:r>
            <a:r>
              <a:rPr lang="fr-CH" dirty="0">
                <a:latin typeface="+mn-lt"/>
                <a:ea typeface="Times New Roman" panose="02020603050405020304" pitchFamily="18" charset="0"/>
                <a:cs typeface="Times New Roman" panose="02020603050405020304" pitchFamily="18" charset="0"/>
              </a:rPr>
              <a:t>, </a:t>
            </a:r>
            <a:r>
              <a:rPr lang="fr-CH" dirty="0" err="1">
                <a:latin typeface="+mn-lt"/>
                <a:ea typeface="Times New Roman" panose="02020603050405020304" pitchFamily="18" charset="0"/>
                <a:cs typeface="Times New Roman" panose="02020603050405020304" pitchFamily="18" charset="0"/>
              </a:rPr>
              <a:t>IncaMail</a:t>
            </a:r>
            <a:r>
              <a:rPr lang="fr-CH" dirty="0">
                <a:latin typeface="+mn-lt"/>
                <a:ea typeface="Times New Roman" panose="02020603050405020304" pitchFamily="18" charset="0"/>
                <a:cs typeface="Times New Roman" panose="02020603050405020304" pitchFamily="18" charset="0"/>
              </a:rPr>
              <a:t>. Autre possibilité: mise en ligne sur une plateforme sécurisée. Mettre un mot de passe à un document n’est pas suffisant (mot de passe rapidement </a:t>
            </a:r>
            <a:r>
              <a:rPr lang="fr-CH" dirty="0" err="1">
                <a:latin typeface="+mn-lt"/>
                <a:ea typeface="Times New Roman" panose="02020603050405020304" pitchFamily="18" charset="0"/>
                <a:cs typeface="Times New Roman" panose="02020603050405020304" pitchFamily="18" charset="0"/>
              </a:rPr>
              <a:t>hacké</a:t>
            </a:r>
            <a:r>
              <a:rPr lang="fr-CH" dirty="0">
                <a:latin typeface="+mn-lt"/>
                <a:ea typeface="Times New Roman" panose="02020603050405020304" pitchFamily="18" charset="0"/>
                <a:cs typeface="Times New Roman" panose="02020603050405020304" pitchFamily="18" charset="0"/>
              </a:rPr>
              <a:t> par des machines).</a:t>
            </a:r>
          </a:p>
          <a:p>
            <a:endParaRPr lang="fr-CH" sz="18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627793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2. Protection des données</a:t>
            </a:r>
            <a:br>
              <a:rPr lang="fr-CH" dirty="0">
                <a:latin typeface="Arial" charset="0"/>
              </a:rPr>
            </a:br>
            <a:r>
              <a:rPr lang="fr-CH" dirty="0">
                <a:latin typeface="Arial" charset="0"/>
              </a:rPr>
              <a:t>— diverses questions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79272" y="1724470"/>
            <a:ext cx="8242300" cy="4934684"/>
          </a:xfrm>
        </p:spPr>
        <p:txBody>
          <a:bodyPr/>
          <a:lstStyle/>
          <a:p>
            <a:pPr>
              <a:lnSpc>
                <a:spcPts val="1400"/>
              </a:lnSpc>
            </a:pPr>
            <a:r>
              <a:rPr lang="fr-CH" sz="1800" b="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fr-CH" sz="1800" b="1" i="1" dirty="0">
              <a:effectLst/>
              <a:latin typeface="Arial" panose="020B0604020202020204" pitchFamily="34" charset="0"/>
              <a:ea typeface="Times New Roman" panose="02020603050405020304" pitchFamily="18" charset="0"/>
              <a:cs typeface="Times New Roman" panose="02020603050405020304" pitchFamily="18" charset="0"/>
            </a:endParaRPr>
          </a:p>
          <a:p>
            <a:r>
              <a:rPr lang="fr-CH" b="0" i="1" dirty="0">
                <a:effectLst/>
                <a:latin typeface="+mj-lt"/>
                <a:ea typeface="Times New Roman" panose="02020603050405020304" pitchFamily="18" charset="0"/>
                <a:cs typeface="Times New Roman" panose="02020603050405020304" pitchFamily="18" charset="0"/>
              </a:rPr>
              <a:t>Nous utilisons une plateforme pour gérer le planning et la communication de la crèche. Pouvons-nous transmettre des photos individuelles ou de groupe aux parents via cette plateforme?</a:t>
            </a:r>
            <a:endParaRPr lang="fr-CH" i="1" dirty="0">
              <a:latin typeface="+mj-lt"/>
              <a:ea typeface="Times New Roman" panose="02020603050405020304" pitchFamily="18" charset="0"/>
              <a:cs typeface="Times New Roman" panose="02020603050405020304" pitchFamily="18" charset="0"/>
            </a:endParaRPr>
          </a:p>
          <a:p>
            <a:r>
              <a:rPr lang="fr-CH" dirty="0">
                <a:latin typeface="+mj-lt"/>
                <a:ea typeface="Times New Roman" panose="02020603050405020304" pitchFamily="18" charset="0"/>
                <a:cs typeface="Times New Roman" panose="02020603050405020304" pitchFamily="18" charset="0"/>
              </a:rPr>
              <a:t>En cas de transmission de données personnelles ou sensibles par email, prévoir le cryptage et/ou le chiffrement (transfert et stockage). Certaines messageries permettent ces envois, par exemple </a:t>
            </a:r>
            <a:r>
              <a:rPr lang="fr-CH" dirty="0" err="1">
                <a:latin typeface="+mj-lt"/>
                <a:ea typeface="Times New Roman" panose="02020603050405020304" pitchFamily="18" charset="0"/>
                <a:cs typeface="Times New Roman" panose="02020603050405020304" pitchFamily="18" charset="0"/>
              </a:rPr>
              <a:t>Hin</a:t>
            </a:r>
            <a:r>
              <a:rPr lang="fr-CH" dirty="0">
                <a:latin typeface="+mj-lt"/>
                <a:ea typeface="Times New Roman" panose="02020603050405020304" pitchFamily="18" charset="0"/>
                <a:cs typeface="Times New Roman" panose="02020603050405020304" pitchFamily="18" charset="0"/>
              </a:rPr>
              <a:t>, </a:t>
            </a:r>
            <a:r>
              <a:rPr lang="fr-CH" dirty="0" err="1">
                <a:latin typeface="+mj-lt"/>
                <a:ea typeface="Times New Roman" panose="02020603050405020304" pitchFamily="18" charset="0"/>
                <a:cs typeface="Times New Roman" panose="02020603050405020304" pitchFamily="18" charset="0"/>
              </a:rPr>
              <a:t>IncaMail</a:t>
            </a:r>
            <a:r>
              <a:rPr lang="fr-CH" dirty="0">
                <a:latin typeface="+mj-lt"/>
                <a:ea typeface="Times New Roman" panose="02020603050405020304" pitchFamily="18" charset="0"/>
                <a:cs typeface="Times New Roman" panose="02020603050405020304" pitchFamily="18" charset="0"/>
              </a:rPr>
              <a:t>. </a:t>
            </a:r>
          </a:p>
          <a:p>
            <a:r>
              <a:rPr lang="fr-CH" dirty="0">
                <a:latin typeface="+mj-lt"/>
                <a:ea typeface="Times New Roman" panose="02020603050405020304" pitchFamily="18" charset="0"/>
                <a:cs typeface="Times New Roman" panose="02020603050405020304" pitchFamily="18" charset="0"/>
              </a:rPr>
              <a:t>Autre possibilité: mise en ligne sur une plateforme sécurisée avec accès individuel pour les parents aux photos de leur enfant. Mettre un mot de passe à un document n’est pas suffisant (</a:t>
            </a:r>
            <a:r>
              <a:rPr lang="fr-CH" dirty="0" err="1">
                <a:latin typeface="+mj-lt"/>
                <a:ea typeface="Times New Roman" panose="02020603050405020304" pitchFamily="18" charset="0"/>
                <a:cs typeface="Times New Roman" panose="02020603050405020304" pitchFamily="18" charset="0"/>
              </a:rPr>
              <a:t>cf</a:t>
            </a:r>
            <a:r>
              <a:rPr lang="fr-CH" dirty="0">
                <a:latin typeface="+mj-lt"/>
                <a:ea typeface="Times New Roman" panose="02020603050405020304" pitchFamily="18" charset="0"/>
                <a:cs typeface="Times New Roman" panose="02020603050405020304" pitchFamily="18" charset="0"/>
              </a:rPr>
              <a:t>: mot de passe rapidement trouvé par des machines).</a:t>
            </a:r>
          </a:p>
          <a:p>
            <a:r>
              <a:rPr lang="fr-CH" dirty="0">
                <a:latin typeface="+mj-lt"/>
                <a:ea typeface="Times New Roman" panose="02020603050405020304" pitchFamily="18" charset="0"/>
                <a:cs typeface="Times New Roman" panose="02020603050405020304" pitchFamily="18" charset="0"/>
              </a:rPr>
              <a:t>De manière générale concernant les photos: cf. point 3.</a:t>
            </a:r>
          </a:p>
          <a:p>
            <a:endParaRPr lang="fr-CH" sz="1800" dirty="0">
              <a:latin typeface="Times New Roman" panose="02020603050405020304" pitchFamily="18" charset="0"/>
              <a:ea typeface="Times New Roman" panose="02020603050405020304" pitchFamily="18" charset="0"/>
              <a:cs typeface="Times New Roman" panose="02020603050405020304" pitchFamily="18" charset="0"/>
            </a:endParaRPr>
          </a:p>
          <a:p>
            <a:endParaRPr lang="fr-CH" sz="1800" b="1" dirty="0">
              <a:effectLst/>
              <a:latin typeface="Arial" panose="020B0604020202020204" pitchFamily="34" charset="0"/>
              <a:ea typeface="Times New Roman" panose="02020603050405020304" pitchFamily="18" charset="0"/>
              <a:cs typeface="Times New Roman" panose="02020603050405020304" pitchFamily="18" charset="0"/>
            </a:endParaRPr>
          </a:p>
          <a:p>
            <a:endParaRPr lang="fr-CH" sz="1800" kern="0" dirty="0">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656148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3. Protection des données</a:t>
            </a:r>
            <a:br>
              <a:rPr lang="fr-CH" dirty="0">
                <a:latin typeface="Arial" charset="0"/>
              </a:rPr>
            </a:br>
            <a:r>
              <a:rPr lang="fr-CH" dirty="0">
                <a:latin typeface="Arial" charset="0"/>
              </a:rPr>
              <a:t>— images et photos dans les crèches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266800"/>
            <a:ext cx="8242300" cy="1615827"/>
          </a:xfrm>
        </p:spPr>
        <p:txBody>
          <a:bodyPr/>
          <a:lstStyle/>
          <a:p>
            <a:r>
              <a:rPr lang="fr-CH" dirty="0">
                <a:latin typeface="+mj-lt"/>
                <a:cs typeface="Times New Roman" panose="02020603050405020304" pitchFamily="18" charset="0"/>
              </a:rPr>
              <a:t>En principe, pas de photo ou de vidéo des enfants et du personnel de la crèche. Cela ne fait pas partie des tâches de la crèche.</a:t>
            </a:r>
          </a:p>
          <a:p>
            <a:r>
              <a:rPr lang="fr-CH" dirty="0">
                <a:latin typeface="+mj-lt"/>
                <a:cs typeface="Times New Roman" panose="02020603050405020304" pitchFamily="18" charset="0"/>
              </a:rPr>
              <a:t>Si des photos sont malgré tout prises, demander le consentement exprès des parents. Attention: ce consentement doit être suffisamment détaillé et pouvoir être révoqué en tout temps, sans motifs.</a:t>
            </a:r>
          </a:p>
        </p:txBody>
      </p:sp>
      <p:pic>
        <p:nvPicPr>
          <p:cNvPr id="10" name="Image 9" descr="Une image contenant capture d’écran, Rectangle, carré, conception&#10;&#10;Description générée automatiquement">
            <a:extLst>
              <a:ext uri="{FF2B5EF4-FFF2-40B4-BE49-F238E27FC236}">
                <a16:creationId xmlns:a16="http://schemas.microsoft.com/office/drawing/2014/main" id="{12F2BA79-A620-D159-1AC5-DC46CE4ECB6C}"/>
              </a:ext>
            </a:extLst>
          </p:cNvPr>
          <p:cNvPicPr>
            <a:picLocks noChangeAspect="1"/>
          </p:cNvPicPr>
          <p:nvPr/>
        </p:nvPicPr>
        <p:blipFill>
          <a:blip r:embed="rId2"/>
          <a:stretch>
            <a:fillRect/>
          </a:stretch>
        </p:blipFill>
        <p:spPr>
          <a:xfrm>
            <a:off x="5872787" y="4023578"/>
            <a:ext cx="2058349" cy="2058349"/>
          </a:xfrm>
          <a:prstGeom prst="rect">
            <a:avLst/>
          </a:prstGeom>
        </p:spPr>
      </p:pic>
    </p:spTree>
    <p:extLst>
      <p:ext uri="{BB962C8B-B14F-4D97-AF65-F5344CB8AC3E}">
        <p14:creationId xmlns:p14="http://schemas.microsoft.com/office/powerpoint/2010/main" val="224033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Champ d’application</a:t>
            </a:r>
            <a:endParaRPr lang="fr-CH" dirty="0"/>
          </a:p>
        </p:txBody>
      </p:sp>
      <p:sp>
        <p:nvSpPr>
          <p:cNvPr id="3" name="Espace réservé du texte 2"/>
          <p:cNvSpPr>
            <a:spLocks noGrp="1"/>
          </p:cNvSpPr>
          <p:nvPr>
            <p:ph type="body" sz="quarter" idx="12"/>
          </p:nvPr>
        </p:nvSpPr>
        <p:spPr>
          <a:xfrm>
            <a:off x="457200" y="1499616"/>
            <a:ext cx="8242300" cy="4708981"/>
          </a:xfrm>
        </p:spPr>
        <p:txBody>
          <a:bodyPr/>
          <a:lstStyle/>
          <a:p>
            <a:pPr marL="1587" marR="0" lvl="1" indent="0" algn="l" defTabSz="457200" rtl="0" eaLnBrk="1" fontAlgn="base" latinLnBrk="0" hangingPunct="1">
              <a:lnSpc>
                <a:spcPct val="100000"/>
              </a:lnSpc>
              <a:spcBef>
                <a:spcPts val="600"/>
              </a:spcBef>
              <a:spcAft>
                <a:spcPts val="600"/>
              </a:spcAft>
              <a:buClrTx/>
              <a:buSzPct val="100000"/>
              <a:buFont typeface="Arial"/>
              <a:buNone/>
              <a:tabLst/>
              <a:defRPr/>
            </a:pPr>
            <a:r>
              <a:rPr kumimoji="0" lang="fr-FR" sz="1800" b="0" i="0" u="none" strike="noStrike" kern="1200" cap="none" spc="0" normalizeH="0" baseline="0" noProof="0" dirty="0">
                <a:ln>
                  <a:noFill/>
                </a:ln>
                <a:effectLst/>
                <a:uLnTx/>
                <a:uFillTx/>
                <a:latin typeface="Arial"/>
                <a:ea typeface="ＭＳ Ｐゴシック" pitchFamily="-112" charset="-128"/>
                <a:cs typeface="+mn-cs"/>
              </a:rPr>
              <a:t>Protection de la sphère privée des personnes concernées quand l’administration traite de données personnelles ou </a:t>
            </a:r>
            <a:r>
              <a:rPr kumimoji="0" lang="fr-FR" sz="1800" b="0" i="0" u="none" strike="noStrike" kern="1200" cap="none" spc="0" normalizeH="0" baseline="0" noProof="0" dirty="0" err="1">
                <a:ln>
                  <a:noFill/>
                </a:ln>
                <a:effectLst/>
                <a:uLnTx/>
                <a:uFillTx/>
                <a:latin typeface="Arial"/>
                <a:ea typeface="ＭＳ Ｐゴシック" pitchFamily="-112" charset="-128"/>
                <a:cs typeface="+mn-cs"/>
              </a:rPr>
              <a:t>sensi</a:t>
            </a:r>
            <a:r>
              <a:rPr lang="fr-FR" sz="1800" dirty="0" err="1"/>
              <a:t>bles</a:t>
            </a:r>
            <a:r>
              <a:rPr lang="fr-FR" sz="1800" dirty="0"/>
              <a:t>.</a:t>
            </a:r>
          </a:p>
          <a:p>
            <a:pPr marL="1587" marR="0" lvl="1" indent="0" algn="l" defTabSz="457200" rtl="0" eaLnBrk="1" fontAlgn="base" latinLnBrk="0" hangingPunct="1">
              <a:lnSpc>
                <a:spcPct val="100000"/>
              </a:lnSpc>
              <a:spcBef>
                <a:spcPts val="600"/>
              </a:spcBef>
              <a:spcAft>
                <a:spcPts val="600"/>
              </a:spcAft>
              <a:buClrTx/>
              <a:buSzPct val="100000"/>
              <a:buFont typeface="Arial"/>
              <a:buNone/>
              <a:tabLst/>
              <a:defRPr/>
            </a:pPr>
            <a:endParaRPr lang="fr-FR" sz="1800" dirty="0"/>
          </a:p>
          <a:p>
            <a:pPr marL="1587" marR="0" lvl="1" indent="0" algn="l" defTabSz="457200" rtl="0" eaLnBrk="1" fontAlgn="base" latinLnBrk="0" hangingPunct="1">
              <a:lnSpc>
                <a:spcPct val="100000"/>
              </a:lnSpc>
              <a:spcBef>
                <a:spcPts val="600"/>
              </a:spcBef>
              <a:spcAft>
                <a:spcPts val="600"/>
              </a:spcAft>
              <a:buClrTx/>
              <a:buSzPct val="100000"/>
              <a:buFont typeface="Arial"/>
              <a:buNone/>
              <a:tabLst/>
              <a:defRPr/>
            </a:pPr>
            <a:r>
              <a:rPr kumimoji="0" lang="fr-FR" sz="1800" b="0" i="0" u="none" strike="noStrike" kern="1200" cap="none" spc="0" normalizeH="0" baseline="0" noProof="0" dirty="0">
                <a:ln>
                  <a:noFill/>
                </a:ln>
                <a:effectLst/>
                <a:uLnTx/>
                <a:uFillTx/>
                <a:latin typeface="Arial"/>
                <a:ea typeface="ＭＳ Ｐゴシック" pitchFamily="-112" charset="-128"/>
                <a:cs typeface="+mn-cs"/>
              </a:rPr>
              <a:t>Loi cantonale sur la protection des données (</a:t>
            </a:r>
            <a:r>
              <a:rPr kumimoji="0" lang="fr-FR" sz="1800" b="0" i="0" u="none" strike="noStrike" kern="1200" cap="none" spc="0" normalizeH="0" baseline="0" noProof="0" dirty="0" err="1">
                <a:ln>
                  <a:noFill/>
                </a:ln>
                <a:effectLst/>
                <a:uLnTx/>
                <a:uFillTx/>
                <a:latin typeface="Arial"/>
                <a:ea typeface="ＭＳ Ｐゴシック" pitchFamily="-112" charset="-128"/>
                <a:cs typeface="+mn-cs"/>
              </a:rPr>
              <a:t>LPrD</a:t>
            </a:r>
            <a:r>
              <a:rPr kumimoji="0" lang="fr-FR" sz="1800" b="0" i="0" u="none" strike="noStrike" kern="1200" cap="none" spc="0" normalizeH="0" baseline="0" noProof="0" dirty="0">
                <a:ln>
                  <a:noFill/>
                </a:ln>
                <a:effectLst/>
                <a:uLnTx/>
                <a:uFillTx/>
                <a:latin typeface="Arial"/>
                <a:ea typeface="ＭＳ Ｐゴシック" pitchFamily="-112" charset="-128"/>
                <a:cs typeface="+mn-cs"/>
              </a:rPr>
              <a:t>; RSF 17.1) s’applique:</a:t>
            </a:r>
          </a:p>
          <a:p>
            <a:pPr marR="0" lvl="1" algn="l" defTabSz="457200" rtl="0" eaLnBrk="1" fontAlgn="base" latinLnBrk="0" hangingPunct="1">
              <a:lnSpc>
                <a:spcPct val="100000"/>
              </a:lnSpc>
              <a:spcBef>
                <a:spcPts val="600"/>
              </a:spcBef>
              <a:spcAft>
                <a:spcPts val="600"/>
              </a:spcAft>
              <a:buClrTx/>
              <a:buSzPct val="100000"/>
              <a:buFont typeface="Symbol" panose="05050102010706020507" pitchFamily="18" charset="2"/>
              <a:buChar char="-"/>
              <a:tabLst/>
              <a:defRPr/>
            </a:pPr>
            <a:r>
              <a:rPr kumimoji="0" lang="fr-FR" sz="1800" b="0" i="0" u="none" strike="noStrike" kern="1200" cap="none" spc="0" normalizeH="0" baseline="0" noProof="0" dirty="0">
                <a:ln>
                  <a:noFill/>
                </a:ln>
                <a:solidFill>
                  <a:srgbClr val="00B050"/>
                </a:solidFill>
                <a:effectLst/>
                <a:uLnTx/>
                <a:uFillTx/>
                <a:latin typeface="Arial"/>
                <a:ea typeface="ＭＳ Ｐゴシック" pitchFamily="-112" charset="-128"/>
                <a:cs typeface="+mn-cs"/>
              </a:rPr>
              <a:t>à l’administration cantonale</a:t>
            </a:r>
          </a:p>
          <a:p>
            <a:pPr marR="0" lvl="1" algn="l" defTabSz="457200" rtl="0" eaLnBrk="1" fontAlgn="base" latinLnBrk="0" hangingPunct="1">
              <a:lnSpc>
                <a:spcPct val="100000"/>
              </a:lnSpc>
              <a:spcBef>
                <a:spcPts val="600"/>
              </a:spcBef>
              <a:spcAft>
                <a:spcPts val="600"/>
              </a:spcAft>
              <a:buClrTx/>
              <a:buSzPct val="100000"/>
              <a:buFont typeface="Symbol" panose="05050102010706020507" pitchFamily="18" charset="2"/>
              <a:buChar char="-"/>
              <a:tabLst/>
              <a:defRPr/>
            </a:pPr>
            <a:r>
              <a:rPr kumimoji="0" lang="fr-FR" sz="1800" b="0" i="0" u="none" strike="noStrike" kern="1200" cap="none" spc="0" normalizeH="0" baseline="0" noProof="0" dirty="0">
                <a:ln>
                  <a:noFill/>
                </a:ln>
                <a:solidFill>
                  <a:srgbClr val="00B050"/>
                </a:solidFill>
                <a:effectLst/>
                <a:uLnTx/>
                <a:uFillTx/>
                <a:latin typeface="Arial"/>
                <a:ea typeface="ＭＳ Ｐゴシック" pitchFamily="-112" charset="-128"/>
                <a:cs typeface="+mn-cs"/>
              </a:rPr>
              <a:t>aux communes</a:t>
            </a:r>
          </a:p>
          <a:p>
            <a:pPr marR="0" lvl="1" algn="l" defTabSz="457200" rtl="0" eaLnBrk="1" fontAlgn="base" latinLnBrk="0" hangingPunct="1">
              <a:lnSpc>
                <a:spcPct val="100000"/>
              </a:lnSpc>
              <a:spcBef>
                <a:spcPts val="600"/>
              </a:spcBef>
              <a:spcAft>
                <a:spcPts val="600"/>
              </a:spcAft>
              <a:buClrTx/>
              <a:buSzPct val="100000"/>
              <a:buFont typeface="Symbol" panose="05050102010706020507" pitchFamily="18" charset="2"/>
              <a:buChar char="-"/>
              <a:tabLst/>
              <a:defRPr/>
            </a:pPr>
            <a:r>
              <a:rPr kumimoji="0" lang="fr-FR" sz="1800" b="0" i="0" u="none" strike="noStrike" kern="1200" cap="none" spc="0" normalizeH="0" baseline="0" noProof="0" dirty="0">
                <a:ln>
                  <a:noFill/>
                </a:ln>
                <a:solidFill>
                  <a:srgbClr val="00B050"/>
                </a:solidFill>
                <a:effectLst/>
                <a:uLnTx/>
                <a:uFillTx/>
                <a:latin typeface="Arial"/>
                <a:ea typeface="ＭＳ Ｐゴシック" pitchFamily="-112" charset="-128"/>
                <a:cs typeface="+mn-cs"/>
              </a:rPr>
              <a:t>aux autres personnes morales de droit public </a:t>
            </a:r>
          </a:p>
          <a:p>
            <a:pPr marR="0" lvl="1" algn="l" defTabSz="457200" rtl="0" eaLnBrk="1" fontAlgn="base" latinLnBrk="0" hangingPunct="1">
              <a:lnSpc>
                <a:spcPct val="100000"/>
              </a:lnSpc>
              <a:spcBef>
                <a:spcPts val="600"/>
              </a:spcBef>
              <a:spcAft>
                <a:spcPts val="600"/>
              </a:spcAft>
              <a:buClrTx/>
              <a:buSzPct val="100000"/>
              <a:buFont typeface="Symbol" panose="05050102010706020507" pitchFamily="18" charset="2"/>
              <a:buChar char="-"/>
              <a:tabLst/>
              <a:defRPr/>
            </a:pPr>
            <a:r>
              <a:rPr kumimoji="0" lang="fr-FR" sz="1800" b="0" i="0" u="none" strike="noStrike" kern="1200" cap="none" spc="0" normalizeH="0" baseline="0" noProof="0" dirty="0">
                <a:ln>
                  <a:noFill/>
                </a:ln>
                <a:solidFill>
                  <a:srgbClr val="00B050"/>
                </a:solidFill>
                <a:effectLst/>
                <a:uLnTx/>
                <a:uFillTx/>
                <a:latin typeface="Arial"/>
                <a:ea typeface="ＭＳ Ｐゴシック" pitchFamily="-112" charset="-128"/>
                <a:cs typeface="+mn-cs"/>
              </a:rPr>
              <a:t>aux personnes privées qui accomplissent une tâche publique</a:t>
            </a:r>
          </a:p>
          <a:p>
            <a:pPr marL="1587" marR="0" lvl="1" indent="0" algn="l" defTabSz="457200" rtl="0" eaLnBrk="1" fontAlgn="base" latinLnBrk="0" hangingPunct="1">
              <a:lnSpc>
                <a:spcPct val="100000"/>
              </a:lnSpc>
              <a:spcBef>
                <a:spcPts val="600"/>
              </a:spcBef>
              <a:spcAft>
                <a:spcPts val="600"/>
              </a:spcAft>
              <a:buClrTx/>
              <a:buSzPct val="100000"/>
              <a:buFont typeface="Arial"/>
              <a:buNone/>
              <a:tabLst/>
              <a:defRPr/>
            </a:pPr>
            <a:r>
              <a:rPr kumimoji="0" lang="fr-FR" sz="1800" b="0" i="0" u="none" strike="noStrike" kern="1200" cap="none" spc="0" normalizeH="0" baseline="0" noProof="0" dirty="0">
                <a:ln>
                  <a:noFill/>
                </a:ln>
                <a:effectLst/>
                <a:uLnTx/>
                <a:uFillTx/>
                <a:latin typeface="Arial"/>
                <a:ea typeface="ＭＳ Ｐゴシック" pitchFamily="-112" charset="-128"/>
                <a:cs typeface="+mn-cs"/>
              </a:rPr>
              <a:t>ne s’applique pas :</a:t>
            </a:r>
          </a:p>
          <a:p>
            <a:pPr marR="0" lvl="1" algn="l" defTabSz="457200" rtl="0" eaLnBrk="1" fontAlgn="base" latinLnBrk="0" hangingPunct="1">
              <a:lnSpc>
                <a:spcPct val="100000"/>
              </a:lnSpc>
              <a:spcBef>
                <a:spcPts val="600"/>
              </a:spcBef>
              <a:spcAft>
                <a:spcPts val="600"/>
              </a:spcAft>
              <a:buClrTx/>
              <a:buSzPct val="100000"/>
              <a:buFont typeface="Symbol" panose="05050102010706020507" pitchFamily="18" charset="2"/>
              <a:buChar char="-"/>
              <a:tabLst/>
              <a:defRPr/>
            </a:pPr>
            <a:r>
              <a:rPr kumimoji="0" lang="fr-FR" sz="1800" b="0" i="0" u="none" strike="noStrike" kern="1200" cap="none" spc="0" normalizeH="0" baseline="0" noProof="0" dirty="0">
                <a:ln>
                  <a:noFill/>
                </a:ln>
                <a:solidFill>
                  <a:srgbClr val="FF0000"/>
                </a:solidFill>
                <a:effectLst/>
                <a:uLnTx/>
                <a:uFillTx/>
                <a:latin typeface="Arial"/>
                <a:ea typeface="ＭＳ Ｐゴシック" pitchFamily="-112" charset="-128"/>
                <a:cs typeface="+mn-cs"/>
              </a:rPr>
              <a:t>aux privés – c’est la loi fédérale sur la protection des données qui s’applique dans ces cas.</a:t>
            </a:r>
          </a:p>
          <a:p>
            <a:pPr marL="1587" marR="0" lvl="1" indent="0" algn="l" defTabSz="457200" rtl="0" eaLnBrk="1" fontAlgn="base" latinLnBrk="0" hangingPunct="1">
              <a:lnSpc>
                <a:spcPct val="100000"/>
              </a:lnSpc>
              <a:spcBef>
                <a:spcPts val="600"/>
              </a:spcBef>
              <a:spcAft>
                <a:spcPts val="600"/>
              </a:spcAft>
              <a:buClrTx/>
              <a:buSzPct val="100000"/>
              <a:buFont typeface="Arial"/>
              <a:buNone/>
              <a:tabLst/>
              <a:defRPr/>
            </a:pPr>
            <a:endParaRPr kumimoji="0" lang="fr-CH" sz="1800" b="0" i="0" u="none" strike="noStrike" kern="1200" cap="none" spc="0" normalizeH="0" baseline="0" noProof="0" dirty="0">
              <a:ln>
                <a:noFill/>
              </a:ln>
              <a:solidFill>
                <a:srgbClr val="000000"/>
              </a:solidFill>
              <a:effectLst/>
              <a:uLnTx/>
              <a:uFillTx/>
              <a:latin typeface="Arial"/>
              <a:ea typeface="ＭＳ Ｐゴシック" pitchFamily="-112" charset="-128"/>
              <a:cs typeface="+mn-cs"/>
            </a:endParaRPr>
          </a:p>
        </p:txBody>
      </p:sp>
      <p:pic>
        <p:nvPicPr>
          <p:cNvPr id="4" name="Image 3" descr="Une image contenant Graphique, Police, symbole, clipart&#10;&#10;Description générée automatiquement">
            <a:extLst>
              <a:ext uri="{FF2B5EF4-FFF2-40B4-BE49-F238E27FC236}">
                <a16:creationId xmlns:a16="http://schemas.microsoft.com/office/drawing/2014/main" id="{46D01130-010D-316B-2303-9E298921A398}"/>
              </a:ext>
            </a:extLst>
          </p:cNvPr>
          <p:cNvPicPr>
            <a:picLocks noChangeAspect="1"/>
          </p:cNvPicPr>
          <p:nvPr/>
        </p:nvPicPr>
        <p:blipFill>
          <a:blip r:embed="rId3"/>
          <a:stretch>
            <a:fillRect/>
          </a:stretch>
        </p:blipFill>
        <p:spPr>
          <a:xfrm>
            <a:off x="7229656" y="2859513"/>
            <a:ext cx="1565565" cy="1699070"/>
          </a:xfrm>
          <a:prstGeom prst="rect">
            <a:avLst/>
          </a:prstGeom>
        </p:spPr>
      </p:pic>
    </p:spTree>
    <p:extLst>
      <p:ext uri="{BB962C8B-B14F-4D97-AF65-F5344CB8AC3E}">
        <p14:creationId xmlns:p14="http://schemas.microsoft.com/office/powerpoint/2010/main" val="2481957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3. Protection des données</a:t>
            </a:r>
            <a:br>
              <a:rPr lang="fr-CH" dirty="0">
                <a:latin typeface="Arial" charset="0"/>
              </a:rPr>
            </a:br>
            <a:r>
              <a:rPr lang="fr-CH" dirty="0">
                <a:latin typeface="Arial" charset="0"/>
              </a:rPr>
              <a:t>— images et photos dans les crèches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305437"/>
            <a:ext cx="8242300" cy="615553"/>
          </a:xfrm>
        </p:spPr>
        <p:txBody>
          <a:bodyPr/>
          <a:lstStyle/>
          <a:p>
            <a:r>
              <a:rPr lang="fr-CH" dirty="0">
                <a:latin typeface="+mj-lt"/>
                <a:cs typeface="Times New Roman" panose="02020603050405020304" pitchFamily="18" charset="0"/>
              </a:rPr>
              <a:t>A clarifier lors du consentement: utilisation, envoi, mise en ligne sur Internet, destruction (cycle de vie des données)…</a:t>
            </a:r>
          </a:p>
        </p:txBody>
      </p:sp>
      <p:pic>
        <p:nvPicPr>
          <p:cNvPr id="10" name="Image 9" descr="Une image contenant capture d’écran, Rectangle, carré, conception&#10;&#10;Description générée automatiquement">
            <a:extLst>
              <a:ext uri="{FF2B5EF4-FFF2-40B4-BE49-F238E27FC236}">
                <a16:creationId xmlns:a16="http://schemas.microsoft.com/office/drawing/2014/main" id="{12F2BA79-A620-D159-1AC5-DC46CE4ECB6C}"/>
              </a:ext>
            </a:extLst>
          </p:cNvPr>
          <p:cNvPicPr>
            <a:picLocks noChangeAspect="1"/>
          </p:cNvPicPr>
          <p:nvPr/>
        </p:nvPicPr>
        <p:blipFill>
          <a:blip r:embed="rId2"/>
          <a:stretch>
            <a:fillRect/>
          </a:stretch>
        </p:blipFill>
        <p:spPr>
          <a:xfrm>
            <a:off x="5872787" y="3083423"/>
            <a:ext cx="2058349" cy="2058349"/>
          </a:xfrm>
          <a:prstGeom prst="rect">
            <a:avLst/>
          </a:prstGeom>
        </p:spPr>
      </p:pic>
    </p:spTree>
    <p:extLst>
      <p:ext uri="{BB962C8B-B14F-4D97-AF65-F5344CB8AC3E}">
        <p14:creationId xmlns:p14="http://schemas.microsoft.com/office/powerpoint/2010/main" val="5797078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3. Protection des données</a:t>
            </a:r>
            <a:br>
              <a:rPr lang="fr-CH" dirty="0">
                <a:latin typeface="Arial" charset="0"/>
              </a:rPr>
            </a:br>
            <a:r>
              <a:rPr lang="fr-CH" dirty="0">
                <a:latin typeface="Arial" charset="0"/>
              </a:rPr>
              <a:t>— images et photos dans les crèches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266800"/>
            <a:ext cx="8242300" cy="2693045"/>
          </a:xfrm>
        </p:spPr>
        <p:txBody>
          <a:bodyPr/>
          <a:lstStyle/>
          <a:p>
            <a:r>
              <a:rPr lang="fr-CH" dirty="0">
                <a:latin typeface="+mj-lt"/>
                <a:cs typeface="Times New Roman" panose="02020603050405020304" pitchFamily="18" charset="0"/>
              </a:rPr>
              <a:t>Envoi: clarifier comment</a:t>
            </a:r>
          </a:p>
          <a:p>
            <a:r>
              <a:rPr lang="fr-CH" dirty="0" err="1">
                <a:latin typeface="+mj-lt"/>
                <a:cs typeface="Times New Roman" panose="02020603050405020304" pitchFamily="18" charset="0"/>
              </a:rPr>
              <a:t>Whatsapp</a:t>
            </a:r>
            <a:r>
              <a:rPr lang="fr-CH" dirty="0">
                <a:latin typeface="+mj-lt"/>
                <a:cs typeface="Times New Roman" panose="02020603050405020304" pitchFamily="18" charset="0"/>
              </a:rPr>
              <a:t> n’est pas une solution adéquate sous l’angle de la protection des données.</a:t>
            </a:r>
          </a:p>
          <a:p>
            <a:r>
              <a:rPr lang="fr-CH" dirty="0">
                <a:latin typeface="+mj-lt"/>
                <a:cs typeface="Times New Roman" panose="02020603050405020304" pitchFamily="18" charset="0"/>
              </a:rPr>
              <a:t>Régler l’utilisation des appareils privés – l’utilisation d’appareils privés par le personnel de la crèche pour prendre des photos ou des films des enfants est vivement déconseillé. Utiliser des appareils professionnels.</a:t>
            </a:r>
          </a:p>
          <a:p>
            <a:r>
              <a:rPr lang="fr-CH" dirty="0">
                <a:latin typeface="+mj-lt"/>
                <a:cs typeface="Times New Roman" panose="02020603050405020304" pitchFamily="18" charset="0"/>
              </a:rPr>
              <a:t>Question du sort de ces photos/images/films aussi après le départ du personnel ou lorsque les enfants quittent la structure</a:t>
            </a:r>
            <a:r>
              <a:rPr lang="fr-CH" sz="1800" dirty="0">
                <a:latin typeface="Times New Roman" panose="02020603050405020304" pitchFamily="18" charset="0"/>
                <a:cs typeface="Times New Roman" panose="02020603050405020304" pitchFamily="18" charset="0"/>
              </a:rPr>
              <a:t>.</a:t>
            </a:r>
          </a:p>
        </p:txBody>
      </p:sp>
      <p:pic>
        <p:nvPicPr>
          <p:cNvPr id="10" name="Image 9" descr="Une image contenant capture d’écran, Rectangle, carré, conception&#10;&#10;Description générée automatiquement">
            <a:extLst>
              <a:ext uri="{FF2B5EF4-FFF2-40B4-BE49-F238E27FC236}">
                <a16:creationId xmlns:a16="http://schemas.microsoft.com/office/drawing/2014/main" id="{12F2BA79-A620-D159-1AC5-DC46CE4ECB6C}"/>
              </a:ext>
            </a:extLst>
          </p:cNvPr>
          <p:cNvPicPr>
            <a:picLocks noChangeAspect="1"/>
          </p:cNvPicPr>
          <p:nvPr/>
        </p:nvPicPr>
        <p:blipFill>
          <a:blip r:embed="rId2"/>
          <a:stretch>
            <a:fillRect/>
          </a:stretch>
        </p:blipFill>
        <p:spPr>
          <a:xfrm>
            <a:off x="6352398" y="4364868"/>
            <a:ext cx="2058349" cy="2058349"/>
          </a:xfrm>
          <a:prstGeom prst="rect">
            <a:avLst/>
          </a:prstGeom>
        </p:spPr>
      </p:pic>
    </p:spTree>
    <p:extLst>
      <p:ext uri="{BB962C8B-B14F-4D97-AF65-F5344CB8AC3E}">
        <p14:creationId xmlns:p14="http://schemas.microsoft.com/office/powerpoint/2010/main" val="35340880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3. Protection des données</a:t>
            </a:r>
            <a:br>
              <a:rPr lang="fr-CH" dirty="0">
                <a:latin typeface="Arial" charset="0"/>
              </a:rPr>
            </a:br>
            <a:r>
              <a:rPr lang="fr-CH" dirty="0">
                <a:latin typeface="Arial" charset="0"/>
              </a:rPr>
              <a:t>— images et photos dans les crèches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266800"/>
            <a:ext cx="8242300" cy="1815882"/>
          </a:xfrm>
        </p:spPr>
        <p:txBody>
          <a:bodyPr/>
          <a:lstStyle/>
          <a:p>
            <a:r>
              <a:rPr lang="fr-CH" sz="1800" i="1" dirty="0"/>
              <a:t>Le personnel peut-il utiliser son appareil personnel pour des photos d’enfants de la crèche? Anniversaire, activité, envoi à la famille, avec d’autres enfants, sous forme imprimée?</a:t>
            </a:r>
          </a:p>
          <a:p>
            <a:r>
              <a:rPr lang="fr-CH" sz="1800" dirty="0"/>
              <a:t>Non. Nous conseillons d’interdire au personnel l’usage d’appareils de téléphone privés dans le cadre professionnel.</a:t>
            </a:r>
          </a:p>
          <a:p>
            <a:r>
              <a:rPr lang="fr-CH" sz="1800" dirty="0"/>
              <a:t>Si d’autres enfants sur la photo: le consentement des parents est nécessaire.</a:t>
            </a:r>
          </a:p>
        </p:txBody>
      </p:sp>
      <p:pic>
        <p:nvPicPr>
          <p:cNvPr id="10" name="Image 9" descr="Une image contenant capture d’écran, Rectangle, carré, conception&#10;&#10;Description générée automatiquement">
            <a:extLst>
              <a:ext uri="{FF2B5EF4-FFF2-40B4-BE49-F238E27FC236}">
                <a16:creationId xmlns:a16="http://schemas.microsoft.com/office/drawing/2014/main" id="{12F2BA79-A620-D159-1AC5-DC46CE4ECB6C}"/>
              </a:ext>
            </a:extLst>
          </p:cNvPr>
          <p:cNvPicPr>
            <a:picLocks noChangeAspect="1"/>
          </p:cNvPicPr>
          <p:nvPr/>
        </p:nvPicPr>
        <p:blipFill>
          <a:blip r:embed="rId2"/>
          <a:stretch>
            <a:fillRect/>
          </a:stretch>
        </p:blipFill>
        <p:spPr>
          <a:xfrm>
            <a:off x="6008016" y="4364868"/>
            <a:ext cx="2058349" cy="2058349"/>
          </a:xfrm>
          <a:prstGeom prst="rect">
            <a:avLst/>
          </a:prstGeom>
        </p:spPr>
      </p:pic>
    </p:spTree>
    <p:extLst>
      <p:ext uri="{BB962C8B-B14F-4D97-AF65-F5344CB8AC3E}">
        <p14:creationId xmlns:p14="http://schemas.microsoft.com/office/powerpoint/2010/main" val="22810574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3. Protection des données</a:t>
            </a:r>
            <a:br>
              <a:rPr lang="fr-CH" dirty="0">
                <a:latin typeface="Arial" charset="0"/>
              </a:rPr>
            </a:br>
            <a:r>
              <a:rPr lang="fr-CH" dirty="0">
                <a:latin typeface="Arial" charset="0"/>
              </a:rPr>
              <a:t>— images et photos dans les crèches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266800"/>
            <a:ext cx="8242300" cy="2077492"/>
          </a:xfrm>
        </p:spPr>
        <p:txBody>
          <a:bodyPr/>
          <a:lstStyle/>
          <a:p>
            <a:r>
              <a:rPr lang="fr-CH" i="1" dirty="0"/>
              <a:t>Quelles précautions prendre pour utiliser les réseaux sociaux de la crèche?</a:t>
            </a:r>
          </a:p>
          <a:p>
            <a:r>
              <a:rPr lang="fr-CH" dirty="0"/>
              <a:t>Ne pas utiliser de données personnelles ou sensibles sur les réseaux sociaux. </a:t>
            </a:r>
          </a:p>
          <a:p>
            <a:r>
              <a:rPr lang="fr-CH" dirty="0"/>
              <a:t>Ne pas mettre de photos d’enfants reconnaissables. </a:t>
            </a:r>
          </a:p>
          <a:p>
            <a:r>
              <a:rPr lang="fr-CH" dirty="0"/>
              <a:t>Ne pas mentionner les noms des enfants.</a:t>
            </a:r>
          </a:p>
        </p:txBody>
      </p:sp>
      <p:pic>
        <p:nvPicPr>
          <p:cNvPr id="10" name="Image 9" descr="Une image contenant capture d’écran, Rectangle, carré, conception&#10;&#10;Description générée automatiquement">
            <a:extLst>
              <a:ext uri="{FF2B5EF4-FFF2-40B4-BE49-F238E27FC236}">
                <a16:creationId xmlns:a16="http://schemas.microsoft.com/office/drawing/2014/main" id="{12F2BA79-A620-D159-1AC5-DC46CE4ECB6C}"/>
              </a:ext>
            </a:extLst>
          </p:cNvPr>
          <p:cNvPicPr>
            <a:picLocks noChangeAspect="1"/>
          </p:cNvPicPr>
          <p:nvPr/>
        </p:nvPicPr>
        <p:blipFill>
          <a:blip r:embed="rId2"/>
          <a:stretch>
            <a:fillRect/>
          </a:stretch>
        </p:blipFill>
        <p:spPr>
          <a:xfrm>
            <a:off x="6008016" y="4364868"/>
            <a:ext cx="2058349" cy="2058349"/>
          </a:xfrm>
          <a:prstGeom prst="rect">
            <a:avLst/>
          </a:prstGeom>
        </p:spPr>
      </p:pic>
    </p:spTree>
    <p:extLst>
      <p:ext uri="{BB962C8B-B14F-4D97-AF65-F5344CB8AC3E}">
        <p14:creationId xmlns:p14="http://schemas.microsoft.com/office/powerpoint/2010/main" val="984302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29116E-19EF-FBE9-0577-EE6C06EA66AE}"/>
              </a:ext>
            </a:extLst>
          </p:cNvPr>
          <p:cNvSpPr>
            <a:spLocks noGrp="1"/>
          </p:cNvSpPr>
          <p:nvPr>
            <p:ph type="title"/>
          </p:nvPr>
        </p:nvSpPr>
        <p:spPr>
          <a:xfrm>
            <a:off x="457200" y="304800"/>
            <a:ext cx="8242300" cy="948978"/>
          </a:xfrm>
        </p:spPr>
        <p:txBody>
          <a:bodyPr/>
          <a:lstStyle/>
          <a:p>
            <a:r>
              <a:rPr lang="fr-CH" dirty="0">
                <a:latin typeface="Arial" charset="0"/>
              </a:rPr>
              <a:t>3. Protection des données</a:t>
            </a:r>
            <a:br>
              <a:rPr lang="fr-CH" dirty="0">
                <a:latin typeface="Arial" charset="0"/>
              </a:rPr>
            </a:br>
            <a:r>
              <a:rPr lang="fr-CH" dirty="0">
                <a:latin typeface="Arial" charset="0"/>
              </a:rPr>
              <a:t>— images et photos dans les crèches</a:t>
            </a:r>
            <a:endParaRPr lang="fr-CH" dirty="0"/>
          </a:p>
        </p:txBody>
      </p:sp>
      <p:sp>
        <p:nvSpPr>
          <p:cNvPr id="3" name="Espace réservé du texte 2">
            <a:extLst>
              <a:ext uri="{FF2B5EF4-FFF2-40B4-BE49-F238E27FC236}">
                <a16:creationId xmlns:a16="http://schemas.microsoft.com/office/drawing/2014/main" id="{A6ADEC0E-8B65-7AF1-0829-4E0241420488}"/>
              </a:ext>
            </a:extLst>
          </p:cNvPr>
          <p:cNvSpPr>
            <a:spLocks noGrp="1"/>
          </p:cNvSpPr>
          <p:nvPr>
            <p:ph type="body" sz="quarter" idx="12"/>
          </p:nvPr>
        </p:nvSpPr>
        <p:spPr>
          <a:xfrm>
            <a:off x="457200" y="2266800"/>
            <a:ext cx="8242300" cy="2462213"/>
          </a:xfrm>
        </p:spPr>
        <p:txBody>
          <a:bodyPr/>
          <a:lstStyle/>
          <a:p>
            <a:r>
              <a:rPr lang="fr-CH" i="1" dirty="0"/>
              <a:t>Quelle serait la meilleure solution pour faire parvenir des informations aux parents (photos) de manière sécurisée?</a:t>
            </a:r>
          </a:p>
          <a:p>
            <a:r>
              <a:rPr lang="fr-CH" dirty="0"/>
              <a:t>Nous déconseillons la prise de photos dans les crèches.</a:t>
            </a:r>
          </a:p>
          <a:p>
            <a:r>
              <a:rPr lang="fr-CH" dirty="0"/>
              <a:t>Si cela est fait: alors uniquement avec le consentement des parents.</a:t>
            </a:r>
          </a:p>
          <a:p>
            <a:r>
              <a:rPr lang="fr-CH" dirty="0"/>
              <a:t>Photos à mettre à disposition sur une plateforme. Mais attention aux photos des autres enfants.</a:t>
            </a:r>
          </a:p>
          <a:p>
            <a:r>
              <a:rPr lang="fr-CH" dirty="0"/>
              <a:t>Le canton utilise Klapp à l’école.</a:t>
            </a:r>
          </a:p>
        </p:txBody>
      </p:sp>
      <p:pic>
        <p:nvPicPr>
          <p:cNvPr id="10" name="Image 9" descr="Une image contenant capture d’écran, Rectangle, carré, conception&#10;&#10;Description générée automatiquement">
            <a:extLst>
              <a:ext uri="{FF2B5EF4-FFF2-40B4-BE49-F238E27FC236}">
                <a16:creationId xmlns:a16="http://schemas.microsoft.com/office/drawing/2014/main" id="{12F2BA79-A620-D159-1AC5-DC46CE4ECB6C}"/>
              </a:ext>
            </a:extLst>
          </p:cNvPr>
          <p:cNvPicPr>
            <a:picLocks noChangeAspect="1"/>
          </p:cNvPicPr>
          <p:nvPr/>
        </p:nvPicPr>
        <p:blipFill>
          <a:blip r:embed="rId2"/>
          <a:stretch>
            <a:fillRect/>
          </a:stretch>
        </p:blipFill>
        <p:spPr>
          <a:xfrm>
            <a:off x="6008016" y="4364868"/>
            <a:ext cx="2058349" cy="2058349"/>
          </a:xfrm>
          <a:prstGeom prst="rect">
            <a:avLst/>
          </a:prstGeom>
        </p:spPr>
      </p:pic>
    </p:spTree>
    <p:extLst>
      <p:ext uri="{BB962C8B-B14F-4D97-AF65-F5344CB8AC3E}">
        <p14:creationId xmlns:p14="http://schemas.microsoft.com/office/powerpoint/2010/main" val="29455412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948978"/>
          </a:xfrm>
        </p:spPr>
        <p:txBody>
          <a:bodyPr/>
          <a:lstStyle/>
          <a:p>
            <a:r>
              <a:rPr lang="fr-CH" dirty="0">
                <a:latin typeface="Arial" charset="0"/>
              </a:rPr>
              <a:t>4. Protection des données</a:t>
            </a:r>
            <a:br>
              <a:rPr lang="fr-CH" dirty="0">
                <a:latin typeface="Arial" charset="0"/>
              </a:rPr>
            </a:br>
            <a:r>
              <a:rPr lang="fr-CH" dirty="0">
                <a:latin typeface="Arial" charset="0"/>
              </a:rPr>
              <a:t>— Une nouvelle loi cantonale</a:t>
            </a:r>
            <a:endParaRPr lang="fr-CH" dirty="0">
              <a:ea typeface="ＭＳ Ｐゴシック"/>
            </a:endParaRPr>
          </a:p>
        </p:txBody>
      </p:sp>
      <p:sp>
        <p:nvSpPr>
          <p:cNvPr id="7" name="Espace réservé du texte 6">
            <a:extLst>
              <a:ext uri="{FF2B5EF4-FFF2-40B4-BE49-F238E27FC236}">
                <a16:creationId xmlns:a16="http://schemas.microsoft.com/office/drawing/2014/main" id="{8ECE8428-82C6-8230-8AE1-7BB70A593C19}"/>
              </a:ext>
            </a:extLst>
          </p:cNvPr>
          <p:cNvSpPr>
            <a:spLocks noGrp="1"/>
          </p:cNvSpPr>
          <p:nvPr>
            <p:ph type="body" sz="quarter" idx="12"/>
          </p:nvPr>
        </p:nvSpPr>
        <p:spPr/>
        <p:txBody>
          <a:bodyPr/>
          <a:lstStyle/>
          <a:p>
            <a:endParaRPr lang="de-CH"/>
          </a:p>
        </p:txBody>
      </p:sp>
      <p:sp>
        <p:nvSpPr>
          <p:cNvPr id="8" name="Espace réservé du texte 7">
            <a:extLst>
              <a:ext uri="{FF2B5EF4-FFF2-40B4-BE49-F238E27FC236}">
                <a16:creationId xmlns:a16="http://schemas.microsoft.com/office/drawing/2014/main" id="{DD61BBCE-2F46-B09E-622A-572D017EDF0D}"/>
              </a:ext>
            </a:extLst>
          </p:cNvPr>
          <p:cNvSpPr>
            <a:spLocks noGrp="1"/>
          </p:cNvSpPr>
          <p:nvPr>
            <p:ph type="body" sz="quarter" idx="13"/>
          </p:nvPr>
        </p:nvSpPr>
        <p:spPr/>
        <p:txBody>
          <a:bodyPr/>
          <a:lstStyle/>
          <a:p>
            <a:endParaRPr lang="de-CH"/>
          </a:p>
        </p:txBody>
      </p:sp>
      <p:pic>
        <p:nvPicPr>
          <p:cNvPr id="6" name="Image 5">
            <a:extLst>
              <a:ext uri="{FF2B5EF4-FFF2-40B4-BE49-F238E27FC236}">
                <a16:creationId xmlns:a16="http://schemas.microsoft.com/office/drawing/2014/main" id="{0D748452-33BA-C3E9-D0D6-4B92A67BBE8B}"/>
              </a:ext>
            </a:extLst>
          </p:cNvPr>
          <p:cNvPicPr>
            <a:picLocks noChangeAspect="1"/>
          </p:cNvPicPr>
          <p:nvPr/>
        </p:nvPicPr>
        <p:blipFill rotWithShape="1">
          <a:blip r:embed="rId3"/>
          <a:srcRect l="6563" t="57649" r="5039" b="2714"/>
          <a:stretch/>
        </p:blipFill>
        <p:spPr>
          <a:xfrm>
            <a:off x="457199" y="1782128"/>
            <a:ext cx="8236123" cy="3887152"/>
          </a:xfrm>
          <a:prstGeom prst="rect">
            <a:avLst/>
          </a:prstGeom>
        </p:spPr>
      </p:pic>
    </p:spTree>
    <p:extLst>
      <p:ext uri="{BB962C8B-B14F-4D97-AF65-F5344CB8AC3E}">
        <p14:creationId xmlns:p14="http://schemas.microsoft.com/office/powerpoint/2010/main" val="8469986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01B8CC-A48E-5C10-4DBD-8B64E3AD99CC}"/>
              </a:ext>
            </a:extLst>
          </p:cNvPr>
          <p:cNvSpPr>
            <a:spLocks noGrp="1"/>
          </p:cNvSpPr>
          <p:nvPr>
            <p:ph type="title"/>
          </p:nvPr>
        </p:nvSpPr>
        <p:spPr>
          <a:xfrm>
            <a:off x="450850" y="324118"/>
            <a:ext cx="8242300" cy="948978"/>
          </a:xfrm>
        </p:spPr>
        <p:txBody>
          <a:bodyPr/>
          <a:lstStyle/>
          <a:p>
            <a:r>
              <a:rPr lang="de-DE" dirty="0">
                <a:ea typeface="ＭＳ Ｐゴシック"/>
                <a:cs typeface="Arial"/>
              </a:rPr>
              <a:t>4. </a:t>
            </a:r>
            <a:r>
              <a:rPr lang="de-DE" dirty="0" err="1">
                <a:ea typeface="ＭＳ Ｐゴシック"/>
                <a:cs typeface="Arial"/>
              </a:rPr>
              <a:t>Une</a:t>
            </a:r>
            <a:r>
              <a:rPr lang="de-DE" dirty="0">
                <a:ea typeface="ＭＳ Ｐゴシック"/>
                <a:cs typeface="Arial"/>
              </a:rPr>
              <a:t> </a:t>
            </a:r>
            <a:r>
              <a:rPr lang="de-DE" dirty="0" err="1">
                <a:ea typeface="ＭＳ Ｐゴシック"/>
                <a:cs typeface="Arial"/>
              </a:rPr>
              <a:t>nouvelle</a:t>
            </a:r>
            <a:r>
              <a:rPr lang="de-DE" dirty="0">
                <a:ea typeface="ＭＳ Ｐゴシック"/>
                <a:cs typeface="Arial"/>
              </a:rPr>
              <a:t> </a:t>
            </a:r>
            <a:r>
              <a:rPr lang="de-DE" dirty="0" err="1">
                <a:ea typeface="ＭＳ Ｐゴシック"/>
                <a:cs typeface="Arial"/>
              </a:rPr>
              <a:t>loi</a:t>
            </a:r>
            <a:r>
              <a:rPr lang="de-DE" dirty="0">
                <a:ea typeface="ＭＳ Ｐゴシック"/>
                <a:cs typeface="Arial"/>
              </a:rPr>
              <a:t> </a:t>
            </a:r>
            <a:r>
              <a:rPr lang="de-DE" dirty="0" err="1">
                <a:ea typeface="ＭＳ Ｐゴシック"/>
                <a:cs typeface="Arial"/>
              </a:rPr>
              <a:t>cantonale</a:t>
            </a:r>
            <a:r>
              <a:rPr lang="de-DE" dirty="0">
                <a:ea typeface="ＭＳ Ｐゴシック"/>
                <a:cs typeface="Arial"/>
              </a:rPr>
              <a:t> </a:t>
            </a:r>
            <a:br>
              <a:rPr lang="de-DE" dirty="0">
                <a:ea typeface="ＭＳ Ｐゴシック"/>
                <a:cs typeface="Arial"/>
              </a:rPr>
            </a:br>
            <a:r>
              <a:rPr lang="de-DE" dirty="0">
                <a:ea typeface="ＭＳ Ｐゴシック"/>
                <a:cs typeface="Arial"/>
              </a:rPr>
              <a:t>– </a:t>
            </a:r>
            <a:r>
              <a:rPr lang="de-DE" dirty="0" err="1">
                <a:ea typeface="ＭＳ Ｐゴシック"/>
                <a:cs typeface="Arial"/>
              </a:rPr>
              <a:t>Renforcement</a:t>
            </a:r>
            <a:r>
              <a:rPr lang="de-DE" dirty="0">
                <a:ea typeface="ＭＳ Ｐゴシック"/>
                <a:cs typeface="Arial"/>
              </a:rPr>
              <a:t> des </a:t>
            </a:r>
            <a:r>
              <a:rPr lang="de-DE" dirty="0" err="1">
                <a:ea typeface="ＭＳ Ｐゴシック"/>
                <a:cs typeface="Arial"/>
              </a:rPr>
              <a:t>droits</a:t>
            </a:r>
            <a:endParaRPr lang="de-DE" dirty="0">
              <a:ea typeface="ＭＳ Ｐゴシック"/>
              <a:cs typeface="Arial"/>
            </a:endParaRPr>
          </a:p>
        </p:txBody>
      </p:sp>
      <p:pic>
        <p:nvPicPr>
          <p:cNvPr id="5" name="Image 4">
            <a:extLst>
              <a:ext uri="{FF2B5EF4-FFF2-40B4-BE49-F238E27FC236}">
                <a16:creationId xmlns:a16="http://schemas.microsoft.com/office/drawing/2014/main" id="{70853F3D-7DC4-7517-AD7C-C461F5D92B94}"/>
              </a:ext>
            </a:extLst>
          </p:cNvPr>
          <p:cNvPicPr>
            <a:picLocks noChangeAspect="1"/>
          </p:cNvPicPr>
          <p:nvPr/>
        </p:nvPicPr>
        <p:blipFill>
          <a:blip r:embed="rId2"/>
          <a:stretch>
            <a:fillRect/>
          </a:stretch>
        </p:blipFill>
        <p:spPr>
          <a:xfrm>
            <a:off x="2325624" y="1379220"/>
            <a:ext cx="4465320" cy="4465320"/>
          </a:xfrm>
          <a:prstGeom prst="rect">
            <a:avLst/>
          </a:prstGeom>
        </p:spPr>
      </p:pic>
    </p:spTree>
    <p:extLst>
      <p:ext uri="{BB962C8B-B14F-4D97-AF65-F5344CB8AC3E}">
        <p14:creationId xmlns:p14="http://schemas.microsoft.com/office/powerpoint/2010/main" val="39822384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948978"/>
          </a:xfrm>
        </p:spPr>
        <p:txBody>
          <a:bodyPr/>
          <a:lstStyle/>
          <a:p>
            <a:r>
              <a:rPr lang="fr-CH" dirty="0">
                <a:solidFill>
                  <a:srgbClr val="000000"/>
                </a:solidFill>
                <a:ea typeface="ＭＳ Ｐゴシック"/>
              </a:rPr>
              <a:t>4</a:t>
            </a:r>
            <a:r>
              <a:rPr kumimoji="0" lang="fr-CH" sz="3200" b="1" i="0" u="none" strike="noStrike" kern="1200" cap="none" spc="0" normalizeH="0" baseline="0" noProof="0" dirty="0">
                <a:ln>
                  <a:noFill/>
                </a:ln>
                <a:solidFill>
                  <a:srgbClr val="000000"/>
                </a:solidFill>
                <a:effectLst/>
                <a:uLnTx/>
                <a:uFillTx/>
                <a:latin typeface="Arial"/>
                <a:ea typeface="ＭＳ Ｐゴシック"/>
              </a:rPr>
              <a:t>. Une nouvelle loi cantonale </a:t>
            </a:r>
            <a:br>
              <a:rPr lang="fr-CH" dirty="0">
                <a:latin typeface="Arial" charset="0"/>
              </a:rPr>
            </a:br>
            <a:r>
              <a:rPr lang="fr-CH" dirty="0">
                <a:ea typeface="ＭＳ Ｐゴシック"/>
              </a:rPr>
              <a:t>— </a:t>
            </a:r>
            <a:r>
              <a:rPr kumimoji="0" lang="fr-CH" sz="3200" b="1" i="0" u="none" strike="noStrike" kern="1200" cap="none" spc="0" normalizeH="0" baseline="0" noProof="0" dirty="0">
                <a:ln>
                  <a:noFill/>
                </a:ln>
                <a:solidFill>
                  <a:srgbClr val="000000"/>
                </a:solidFill>
                <a:effectLst/>
                <a:uLnTx/>
                <a:uFillTx/>
                <a:latin typeface="Arial"/>
                <a:ea typeface="ＭＳ Ｐゴシック"/>
              </a:rPr>
              <a:t>Droit de blocage ou d’opposition</a:t>
            </a:r>
            <a:endParaRPr lang="fr-CH" dirty="0">
              <a:ea typeface="ＭＳ Ｐゴシック"/>
            </a:endParaRPr>
          </a:p>
        </p:txBody>
      </p:sp>
      <p:sp>
        <p:nvSpPr>
          <p:cNvPr id="3" name="Espace réservé du texte 2"/>
          <p:cNvSpPr>
            <a:spLocks noGrp="1"/>
          </p:cNvSpPr>
          <p:nvPr>
            <p:ph type="body" sz="quarter" idx="12"/>
          </p:nvPr>
        </p:nvSpPr>
        <p:spPr>
          <a:xfrm>
            <a:off x="457200" y="3487652"/>
            <a:ext cx="5431536" cy="1261884"/>
          </a:xfrm>
        </p:spPr>
        <p:txBody>
          <a:bodyPr/>
          <a:lstStyle/>
          <a:p>
            <a:pPr marL="285750" marR="0" lvl="0" indent="-285750" algn="l" defTabSz="457200" rtl="0" eaLnBrk="1" fontAlgn="base" latinLnBrk="0" hangingPunct="1">
              <a:lnSpc>
                <a:spcPct val="100000"/>
              </a:lnSpc>
              <a:spcBef>
                <a:spcPts val="600"/>
              </a:spcBef>
              <a:spcAft>
                <a:spcPts val="600"/>
              </a:spcAft>
              <a:buClrTx/>
              <a:buSzTx/>
              <a:buFont typeface="Symbol" panose="05050102010706020507" pitchFamily="18" charset="2"/>
              <a:buChar char="-"/>
              <a:tabLst/>
              <a:defRPr/>
            </a:pPr>
            <a:r>
              <a:rPr lang="fr-CH" sz="1800" b="1" dirty="0">
                <a:solidFill>
                  <a:srgbClr val="000000"/>
                </a:solidFill>
              </a:rPr>
              <a:t>Droit d’opposition préventive à la communication de certaines données (art. 31 </a:t>
            </a:r>
            <a:r>
              <a:rPr lang="fr-CH" sz="1800" b="1" dirty="0" err="1">
                <a:solidFill>
                  <a:srgbClr val="000000"/>
                </a:solidFill>
              </a:rPr>
              <a:t>LPrD</a:t>
            </a:r>
            <a:r>
              <a:rPr lang="fr-CH" sz="1800" b="1" dirty="0">
                <a:solidFill>
                  <a:srgbClr val="000000"/>
                </a:solidFill>
              </a:rPr>
              <a:t>)</a:t>
            </a:r>
            <a:endPar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endParaRPr>
          </a:p>
          <a:p>
            <a:pPr marL="285750" marR="0" lvl="0" indent="-285750" algn="l" defTabSz="457200" rtl="0" eaLnBrk="1" fontAlgn="base" latinLnBrk="0" hangingPunct="1">
              <a:lnSpc>
                <a:spcPct val="100000"/>
              </a:lnSpc>
              <a:spcBef>
                <a:spcPts val="600"/>
              </a:spcBef>
              <a:spcAft>
                <a:spcPts val="600"/>
              </a:spcAft>
              <a:buClrTx/>
              <a:buSzTx/>
              <a:buFont typeface="Symbol" panose="05050102010706020507" pitchFamily="18" charset="2"/>
              <a:buChar char="-"/>
              <a:tabLst/>
              <a:defRPr/>
            </a:pP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cs typeface="+mn-cs"/>
              </a:rPr>
              <a:t>Droit restreint selon conditions</a:t>
            </a:r>
          </a:p>
        </p:txBody>
      </p:sp>
      <p:pic>
        <p:nvPicPr>
          <p:cNvPr id="11" name="Image 10">
            <a:extLst>
              <a:ext uri="{FF2B5EF4-FFF2-40B4-BE49-F238E27FC236}">
                <a16:creationId xmlns:a16="http://schemas.microsoft.com/office/drawing/2014/main" id="{207089BB-9186-F9B6-5214-56297F0BE01A}"/>
              </a:ext>
            </a:extLst>
          </p:cNvPr>
          <p:cNvPicPr>
            <a:picLocks noChangeAspect="1"/>
          </p:cNvPicPr>
          <p:nvPr/>
        </p:nvPicPr>
        <p:blipFill>
          <a:blip r:embed="rId3"/>
          <a:stretch>
            <a:fillRect/>
          </a:stretch>
        </p:blipFill>
        <p:spPr>
          <a:xfrm>
            <a:off x="6047232" y="2102866"/>
            <a:ext cx="2652268" cy="2652268"/>
          </a:xfrm>
          <a:prstGeom prst="rect">
            <a:avLst/>
          </a:prstGeom>
        </p:spPr>
      </p:pic>
    </p:spTree>
    <p:extLst>
      <p:ext uri="{BB962C8B-B14F-4D97-AF65-F5344CB8AC3E}">
        <p14:creationId xmlns:p14="http://schemas.microsoft.com/office/powerpoint/2010/main" val="3029071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1423467"/>
          </a:xfrm>
        </p:spPr>
        <p:txBody>
          <a:bodyPr/>
          <a:lstStyle/>
          <a:p>
            <a:r>
              <a:rPr kumimoji="0" lang="fr-CH" sz="3200" b="1" i="0" u="none" strike="noStrike" kern="1200" cap="none" spc="0" normalizeH="0" baseline="0" noProof="0" dirty="0">
                <a:ln>
                  <a:noFill/>
                </a:ln>
                <a:solidFill>
                  <a:srgbClr val="000000"/>
                </a:solidFill>
                <a:effectLst/>
                <a:uLnTx/>
                <a:uFillTx/>
                <a:latin typeface="Arial"/>
                <a:ea typeface="ＭＳ Ｐゴシック" pitchFamily="-112" charset="-128"/>
              </a:rPr>
              <a:t>4.</a:t>
            </a:r>
            <a:r>
              <a:rPr lang="fr-CH" dirty="0">
                <a:solidFill>
                  <a:srgbClr val="000000"/>
                </a:solidFill>
              </a:rPr>
              <a:t> Une nouvelle loi cantonale</a:t>
            </a:r>
            <a:br>
              <a:rPr lang="fr-CH" dirty="0">
                <a:latin typeface="Arial" charset="0"/>
              </a:rPr>
            </a:br>
            <a:r>
              <a:rPr lang="fr-CH" dirty="0">
                <a:latin typeface="Arial" charset="0"/>
              </a:rPr>
              <a:t>— </a:t>
            </a:r>
            <a:r>
              <a:rPr kumimoji="0" lang="fr-CH" sz="3200" b="1" i="0" u="none" strike="noStrike" kern="1200" cap="none" spc="0" normalizeH="0" baseline="0" noProof="0" dirty="0">
                <a:ln>
                  <a:noFill/>
                </a:ln>
                <a:solidFill>
                  <a:srgbClr val="000000"/>
                </a:solidFill>
                <a:effectLst/>
                <a:uLnTx/>
                <a:uFillTx/>
                <a:latin typeface="Arial"/>
                <a:ea typeface="ＭＳ Ｐゴシック" pitchFamily="-112" charset="-128"/>
              </a:rPr>
              <a:t>Devoir d’informer de la collecte de données personnelles</a:t>
            </a:r>
            <a:endParaRPr lang="fr-CH" dirty="0"/>
          </a:p>
        </p:txBody>
      </p:sp>
      <p:sp>
        <p:nvSpPr>
          <p:cNvPr id="3" name="Espace réservé du texte 2"/>
          <p:cNvSpPr>
            <a:spLocks noGrp="1"/>
          </p:cNvSpPr>
          <p:nvPr>
            <p:ph type="body" sz="quarter" idx="12"/>
          </p:nvPr>
        </p:nvSpPr>
        <p:spPr>
          <a:xfrm>
            <a:off x="457200" y="4131648"/>
            <a:ext cx="5907024" cy="1692771"/>
          </a:xfrm>
        </p:spPr>
        <p:txBody>
          <a:bodyPr/>
          <a:lstStyle/>
          <a:p>
            <a:pPr marL="285750" marR="0" lvl="0" indent="-285750" algn="l" defTabSz="457200" rtl="0" eaLnBrk="1" fontAlgn="base" latinLnBrk="0" hangingPunct="1">
              <a:lnSpc>
                <a:spcPct val="100000"/>
              </a:lnSpc>
              <a:spcBef>
                <a:spcPts val="600"/>
              </a:spcBef>
              <a:spcAft>
                <a:spcPts val="600"/>
              </a:spcAft>
              <a:buClrTx/>
              <a:buSzTx/>
              <a:buFont typeface="Symbol" panose="05050102010706020507" pitchFamily="18" charset="2"/>
              <a:buChar char="-"/>
              <a:tabLst/>
              <a:defRPr/>
            </a:pP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cs typeface="+mn-cs"/>
              </a:rPr>
              <a:t>Le responsable du traitement informe la personne concernée de manière adéquate de la collecte de données personnelles (art. 12 </a:t>
            </a:r>
            <a:r>
              <a:rPr kumimoji="0" lang="fr-CH" sz="1800" b="1" i="0" u="none" strike="noStrike" kern="1200" cap="none" spc="0" normalizeH="0" baseline="0" noProof="0" dirty="0" err="1">
                <a:ln>
                  <a:noFill/>
                </a:ln>
                <a:solidFill>
                  <a:srgbClr val="000000"/>
                </a:solidFill>
                <a:effectLst/>
                <a:uLnTx/>
                <a:uFillTx/>
                <a:latin typeface="Arial"/>
                <a:ea typeface="ＭＳ Ｐゴシック" pitchFamily="-112" charset="-128"/>
                <a:cs typeface="+mn-cs"/>
              </a:rPr>
              <a:t>LPrD</a:t>
            </a: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cs typeface="+mn-cs"/>
              </a:rPr>
              <a:t>)</a:t>
            </a:r>
          </a:p>
          <a:p>
            <a:pPr marL="285750" indent="-285750">
              <a:spcBef>
                <a:spcPts val="600"/>
              </a:spcBef>
              <a:buClrTx/>
              <a:buFont typeface="Symbol" panose="05050102010706020507" pitchFamily="18" charset="2"/>
              <a:buChar char="-"/>
              <a:defRPr/>
            </a:pPr>
            <a:r>
              <a:rPr lang="fr-CH" sz="1800" b="1" dirty="0">
                <a:solidFill>
                  <a:srgbClr val="000000"/>
                </a:solidFill>
                <a:cs typeface="+mn-cs"/>
              </a:rPr>
              <a:t>Plus de transparence</a:t>
            </a:r>
          </a:p>
          <a:p>
            <a:pPr marL="285750" marR="0" lvl="0" indent="-285750" algn="l" defTabSz="457200" rtl="0" eaLnBrk="1" fontAlgn="base" latinLnBrk="0" hangingPunct="1">
              <a:lnSpc>
                <a:spcPct val="100000"/>
              </a:lnSpc>
              <a:spcBef>
                <a:spcPts val="600"/>
              </a:spcBef>
              <a:spcAft>
                <a:spcPts val="600"/>
              </a:spcAft>
              <a:buClrTx/>
              <a:buSzTx/>
              <a:buFont typeface="Wingdings" panose="05000000000000000000" pitchFamily="2" charset="2"/>
              <a:buChar char="Ø"/>
              <a:tabLst/>
              <a:defRPr/>
            </a:pPr>
            <a:endPar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cs typeface="+mn-cs"/>
            </a:endParaRPr>
          </a:p>
        </p:txBody>
      </p:sp>
      <p:pic>
        <p:nvPicPr>
          <p:cNvPr id="6" name="Image 5">
            <a:extLst>
              <a:ext uri="{FF2B5EF4-FFF2-40B4-BE49-F238E27FC236}">
                <a16:creationId xmlns:a16="http://schemas.microsoft.com/office/drawing/2014/main" id="{185CE2E5-D4FC-C057-EDDB-CE53D147548D}"/>
              </a:ext>
            </a:extLst>
          </p:cNvPr>
          <p:cNvPicPr>
            <a:picLocks noChangeAspect="1"/>
          </p:cNvPicPr>
          <p:nvPr/>
        </p:nvPicPr>
        <p:blipFill>
          <a:blip r:embed="rId3"/>
          <a:stretch>
            <a:fillRect/>
          </a:stretch>
        </p:blipFill>
        <p:spPr>
          <a:xfrm>
            <a:off x="5738975" y="1633594"/>
            <a:ext cx="2661313" cy="2661313"/>
          </a:xfrm>
          <a:prstGeom prst="rect">
            <a:avLst/>
          </a:prstGeom>
        </p:spPr>
      </p:pic>
    </p:spTree>
    <p:extLst>
      <p:ext uri="{BB962C8B-B14F-4D97-AF65-F5344CB8AC3E}">
        <p14:creationId xmlns:p14="http://schemas.microsoft.com/office/powerpoint/2010/main" val="24074991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01B8CC-A48E-5C10-4DBD-8B64E3AD99CC}"/>
              </a:ext>
            </a:extLst>
          </p:cNvPr>
          <p:cNvSpPr>
            <a:spLocks noGrp="1"/>
          </p:cNvSpPr>
          <p:nvPr>
            <p:ph type="title"/>
          </p:nvPr>
        </p:nvSpPr>
        <p:spPr>
          <a:xfrm>
            <a:off x="457200" y="304800"/>
            <a:ext cx="8242300" cy="1423467"/>
          </a:xfrm>
        </p:spPr>
        <p:txBody>
          <a:bodyPr/>
          <a:lstStyle/>
          <a:p>
            <a:r>
              <a:rPr kumimoji="0" lang="fr-CH" sz="3200" b="1" i="0" u="none" strike="noStrike" kern="1200" cap="none" spc="0" normalizeH="0" baseline="0" noProof="0" dirty="0">
                <a:ln>
                  <a:noFill/>
                </a:ln>
                <a:solidFill>
                  <a:srgbClr val="000000"/>
                </a:solidFill>
                <a:effectLst/>
                <a:uLnTx/>
                <a:uFillTx/>
                <a:latin typeface="Arial"/>
                <a:ea typeface="ＭＳ Ｐゴシック" pitchFamily="-112" charset="-128"/>
              </a:rPr>
              <a:t>4.</a:t>
            </a:r>
            <a:r>
              <a:rPr lang="fr-CH" dirty="0">
                <a:solidFill>
                  <a:srgbClr val="000000"/>
                </a:solidFill>
              </a:rPr>
              <a:t> Une nouvelle loi cantonale</a:t>
            </a:r>
            <a:br>
              <a:rPr lang="fr-CH" dirty="0">
                <a:latin typeface="Arial" charset="0"/>
              </a:rPr>
            </a:br>
            <a:r>
              <a:rPr lang="fr-CH" dirty="0">
                <a:latin typeface="Arial" charset="0"/>
              </a:rPr>
              <a:t>— </a:t>
            </a:r>
            <a:r>
              <a:rPr lang="fr-CH" dirty="0">
                <a:solidFill>
                  <a:srgbClr val="000000"/>
                </a:solidFill>
                <a:ea typeface="ＭＳ Ｐゴシック"/>
                <a:cs typeface="+mn-cs"/>
              </a:rPr>
              <a:t>Davantage</a:t>
            </a:r>
            <a:r>
              <a:rPr kumimoji="0" lang="fr-CH" sz="3200" b="1" i="0" u="none" strike="noStrike" kern="1200" cap="none" spc="0" normalizeH="0" baseline="0" noProof="0" dirty="0">
                <a:ln>
                  <a:noFill/>
                </a:ln>
                <a:solidFill>
                  <a:srgbClr val="000000"/>
                </a:solidFill>
                <a:effectLst/>
                <a:uLnTx/>
                <a:uFillTx/>
                <a:latin typeface="Arial"/>
                <a:ea typeface="ＭＳ Ｐゴシック"/>
                <a:cs typeface="+mn-cs"/>
              </a:rPr>
              <a:t> de sécurité des données</a:t>
            </a:r>
            <a:br>
              <a:rPr lang="fr-CH" sz="3200" b="1" i="0" u="none" strike="noStrike" kern="1200" cap="none" spc="0" normalizeH="0" baseline="0" noProof="0" dirty="0">
                <a:ln>
                  <a:noFill/>
                </a:ln>
                <a:solidFill>
                  <a:srgbClr val="000000"/>
                </a:solidFill>
                <a:effectLst/>
                <a:uLnTx/>
                <a:uFillTx/>
                <a:latin typeface="Arial"/>
                <a:ea typeface="ＭＳ Ｐゴシック"/>
                <a:cs typeface="Arial"/>
              </a:rPr>
            </a:br>
            <a:endParaRPr lang="de-DE" dirty="0">
              <a:ea typeface="ＭＳ Ｐゴシック"/>
              <a:cs typeface="Arial"/>
            </a:endParaRPr>
          </a:p>
        </p:txBody>
      </p:sp>
      <p:pic>
        <p:nvPicPr>
          <p:cNvPr id="5" name="Image 4">
            <a:extLst>
              <a:ext uri="{FF2B5EF4-FFF2-40B4-BE49-F238E27FC236}">
                <a16:creationId xmlns:a16="http://schemas.microsoft.com/office/drawing/2014/main" id="{1EC0E405-36B5-B825-BBC8-2AB2B60A8613}"/>
              </a:ext>
            </a:extLst>
          </p:cNvPr>
          <p:cNvPicPr>
            <a:picLocks noChangeAspect="1"/>
          </p:cNvPicPr>
          <p:nvPr/>
        </p:nvPicPr>
        <p:blipFill>
          <a:blip r:embed="rId2"/>
          <a:stretch>
            <a:fillRect/>
          </a:stretch>
        </p:blipFill>
        <p:spPr>
          <a:xfrm>
            <a:off x="2423160" y="1356360"/>
            <a:ext cx="4501896" cy="4501896"/>
          </a:xfrm>
          <a:prstGeom prst="rect">
            <a:avLst/>
          </a:prstGeom>
        </p:spPr>
      </p:pic>
    </p:spTree>
    <p:extLst>
      <p:ext uri="{BB962C8B-B14F-4D97-AF65-F5344CB8AC3E}">
        <p14:creationId xmlns:p14="http://schemas.microsoft.com/office/powerpoint/2010/main" val="2023603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Champ d’application</a:t>
            </a:r>
            <a:endParaRPr lang="fr-CH" dirty="0"/>
          </a:p>
        </p:txBody>
      </p:sp>
      <p:sp>
        <p:nvSpPr>
          <p:cNvPr id="3" name="Espace réservé du texte 2"/>
          <p:cNvSpPr>
            <a:spLocks noGrp="1"/>
          </p:cNvSpPr>
          <p:nvPr>
            <p:ph type="body" sz="quarter" idx="12"/>
          </p:nvPr>
        </p:nvSpPr>
        <p:spPr>
          <a:xfrm>
            <a:off x="457200" y="913139"/>
            <a:ext cx="8242300" cy="5816977"/>
          </a:xfrm>
        </p:spPr>
        <p:txBody>
          <a:bodyPr/>
          <a:lstStyle/>
          <a:p>
            <a:pPr marL="1587" marR="0" lvl="1" indent="0" algn="l" defTabSz="457200" rtl="0" eaLnBrk="1" fontAlgn="base" latinLnBrk="0" hangingPunct="1">
              <a:lnSpc>
                <a:spcPct val="100000"/>
              </a:lnSpc>
              <a:spcBef>
                <a:spcPts val="600"/>
              </a:spcBef>
              <a:spcAft>
                <a:spcPts val="600"/>
              </a:spcAft>
              <a:buClrTx/>
              <a:buSzPct val="100000"/>
              <a:buFont typeface="Arial"/>
              <a:buNone/>
              <a:tabLst/>
              <a:defRPr/>
            </a:pPr>
            <a:endParaRPr lang="fr-FR" sz="1800" dirty="0"/>
          </a:p>
          <a:p>
            <a:pPr marL="1587" marR="0" lvl="1" indent="0" algn="l" defTabSz="457200" rtl="0" eaLnBrk="1" fontAlgn="base" latinLnBrk="0" hangingPunct="1">
              <a:lnSpc>
                <a:spcPct val="100000"/>
              </a:lnSpc>
              <a:spcBef>
                <a:spcPts val="600"/>
              </a:spcBef>
              <a:spcAft>
                <a:spcPts val="600"/>
              </a:spcAft>
              <a:buClrTx/>
              <a:buSzPct val="100000"/>
              <a:buFont typeface="Arial"/>
              <a:buNone/>
              <a:tabLst/>
              <a:defRPr/>
            </a:pPr>
            <a:r>
              <a:rPr kumimoji="0" lang="fr-FR" sz="1800" b="0" i="0" u="none" strike="noStrike" kern="1200" cap="none" spc="0" normalizeH="0" baseline="0" noProof="0" dirty="0">
                <a:ln>
                  <a:noFill/>
                </a:ln>
                <a:effectLst/>
                <a:uLnTx/>
                <a:uFillTx/>
                <a:latin typeface="Arial"/>
                <a:ea typeface="ＭＳ Ｐゴシック" pitchFamily="-112" charset="-128"/>
                <a:cs typeface="+mn-cs"/>
              </a:rPr>
              <a:t>La </a:t>
            </a:r>
            <a:r>
              <a:rPr kumimoji="0" lang="fr-FR" sz="1800" b="0" i="0" u="none" strike="noStrike" kern="1200" cap="none" spc="0" normalizeH="0" baseline="0" noProof="0" dirty="0" err="1">
                <a:ln>
                  <a:noFill/>
                </a:ln>
                <a:effectLst/>
                <a:uLnTx/>
                <a:uFillTx/>
                <a:latin typeface="Arial"/>
                <a:ea typeface="ＭＳ Ｐゴシック" pitchFamily="-112" charset="-128"/>
                <a:cs typeface="+mn-cs"/>
              </a:rPr>
              <a:t>LPrD</a:t>
            </a:r>
            <a:r>
              <a:rPr kumimoji="0" lang="fr-FR" sz="1800" b="0" i="0" u="none" strike="noStrike" kern="1200" cap="none" spc="0" normalizeH="0" baseline="0" noProof="0" dirty="0">
                <a:ln>
                  <a:noFill/>
                </a:ln>
                <a:effectLst/>
                <a:uLnTx/>
                <a:uFillTx/>
                <a:latin typeface="Arial"/>
                <a:ea typeface="ＭＳ Ｐゴシック" pitchFamily="-112" charset="-128"/>
                <a:cs typeface="+mn-cs"/>
              </a:rPr>
              <a:t> s’applique:</a:t>
            </a:r>
          </a:p>
          <a:p>
            <a:pPr marR="0" lvl="1" algn="l" defTabSz="457200" rtl="0" eaLnBrk="1" fontAlgn="base" latinLnBrk="0" hangingPunct="1">
              <a:lnSpc>
                <a:spcPct val="100000"/>
              </a:lnSpc>
              <a:spcBef>
                <a:spcPts val="600"/>
              </a:spcBef>
              <a:spcAft>
                <a:spcPts val="600"/>
              </a:spcAft>
              <a:buClrTx/>
              <a:buSzPct val="100000"/>
              <a:buFont typeface="Symbol" panose="05050102010706020507" pitchFamily="18" charset="2"/>
              <a:buChar char="-"/>
              <a:tabLst/>
              <a:defRPr/>
            </a:pPr>
            <a:r>
              <a:rPr kumimoji="0" lang="fr-FR" sz="1800" b="0" i="0" u="none" strike="noStrike" kern="1200" cap="none" spc="0" normalizeH="0" baseline="0" noProof="0" dirty="0">
                <a:ln>
                  <a:noFill/>
                </a:ln>
                <a:solidFill>
                  <a:srgbClr val="00B050"/>
                </a:solidFill>
                <a:effectLst/>
                <a:uLnTx/>
                <a:uFillTx/>
                <a:latin typeface="Arial"/>
                <a:ea typeface="ＭＳ Ｐゴシック" pitchFamily="-112" charset="-128"/>
                <a:cs typeface="+mn-cs"/>
              </a:rPr>
              <a:t>à </a:t>
            </a:r>
            <a:r>
              <a:rPr lang="fr-FR" sz="1800" dirty="0">
                <a:solidFill>
                  <a:srgbClr val="00B050"/>
                </a:solidFill>
              </a:rPr>
              <a:t>l’association intercommunale Option Gruyère</a:t>
            </a:r>
          </a:p>
          <a:p>
            <a:pPr marR="0" lvl="1" algn="l" defTabSz="457200" rtl="0" eaLnBrk="1" fontAlgn="base" latinLnBrk="0" hangingPunct="1">
              <a:lnSpc>
                <a:spcPct val="100000"/>
              </a:lnSpc>
              <a:spcBef>
                <a:spcPts val="600"/>
              </a:spcBef>
              <a:spcAft>
                <a:spcPts val="600"/>
              </a:spcAft>
              <a:buClrTx/>
              <a:buSzPct val="100000"/>
              <a:buFont typeface="Symbol" panose="05050102010706020507" pitchFamily="18" charset="2"/>
              <a:buChar char="-"/>
              <a:tabLst/>
              <a:defRPr/>
            </a:pPr>
            <a:r>
              <a:rPr lang="fr-FR" sz="1800" dirty="0">
                <a:solidFill>
                  <a:srgbClr val="00B050"/>
                </a:solidFill>
              </a:rPr>
              <a:t>aux crèches qui accomplissent une tâche de droit public</a:t>
            </a:r>
          </a:p>
          <a:p>
            <a:pPr marL="1587" marR="0" lvl="1" indent="0" algn="l" defTabSz="457200" rtl="0" eaLnBrk="1" fontAlgn="base" latinLnBrk="0" hangingPunct="1">
              <a:lnSpc>
                <a:spcPct val="100000"/>
              </a:lnSpc>
              <a:spcBef>
                <a:spcPts val="600"/>
              </a:spcBef>
              <a:spcAft>
                <a:spcPts val="600"/>
              </a:spcAft>
              <a:buClrTx/>
              <a:buSzPct val="100000"/>
              <a:buNone/>
              <a:tabLst/>
              <a:defRPr/>
            </a:pPr>
            <a:endParaRPr kumimoji="0" lang="fr-FR" sz="1800" b="0" i="0" u="none" strike="noStrike" kern="1200" cap="none" spc="0" normalizeH="0" baseline="0" noProof="0" dirty="0">
              <a:ln>
                <a:noFill/>
              </a:ln>
              <a:effectLst/>
              <a:uLnTx/>
              <a:uFillTx/>
              <a:latin typeface="Arial"/>
              <a:ea typeface="ＭＳ Ｐゴシック" pitchFamily="-112" charset="-128"/>
              <a:cs typeface="+mn-cs"/>
            </a:endParaRPr>
          </a:p>
          <a:p>
            <a:pPr marL="1587" marR="0" lvl="1" indent="0" algn="l" defTabSz="457200" rtl="0" eaLnBrk="1" fontAlgn="base" latinLnBrk="0" hangingPunct="1">
              <a:lnSpc>
                <a:spcPct val="100000"/>
              </a:lnSpc>
              <a:spcBef>
                <a:spcPts val="600"/>
              </a:spcBef>
              <a:spcAft>
                <a:spcPts val="600"/>
              </a:spcAft>
              <a:buClrTx/>
              <a:buSzPct val="100000"/>
              <a:buNone/>
              <a:tabLst/>
              <a:defRPr/>
            </a:pPr>
            <a:r>
              <a:rPr kumimoji="0" lang="fr-FR" sz="1800" b="0" i="0" u="none" strike="noStrike" kern="1200" cap="none" spc="0" normalizeH="0" baseline="0" noProof="0" dirty="0">
                <a:ln>
                  <a:noFill/>
                </a:ln>
                <a:effectLst/>
                <a:uLnTx/>
                <a:uFillTx/>
                <a:latin typeface="Arial"/>
                <a:ea typeface="ＭＳ Ｐゴシック" pitchFamily="-112" charset="-128"/>
                <a:cs typeface="+mn-cs"/>
              </a:rPr>
              <a:t>L</a:t>
            </a:r>
            <a:r>
              <a:rPr lang="fr-FR" sz="1800" dirty="0"/>
              <a:t>es statuts d’associations de communes sont soumis au Conseil d’Etat. L’arrêté d’approbation confère à l’association la personnalité morale de droit public (art. 109bis de la Loi sur les communes </a:t>
            </a:r>
            <a:r>
              <a:rPr lang="fr-FR" sz="1800" dirty="0" err="1"/>
              <a:t>LCo</a:t>
            </a:r>
            <a:r>
              <a:rPr lang="fr-FR" sz="1800" dirty="0"/>
              <a:t>).</a:t>
            </a:r>
          </a:p>
          <a:p>
            <a:pPr marL="1587" marR="0" lvl="1" indent="0" algn="l" defTabSz="457200" rtl="0" eaLnBrk="1" fontAlgn="base" latinLnBrk="0" hangingPunct="1">
              <a:lnSpc>
                <a:spcPct val="100000"/>
              </a:lnSpc>
              <a:spcBef>
                <a:spcPts val="600"/>
              </a:spcBef>
              <a:spcAft>
                <a:spcPts val="600"/>
              </a:spcAft>
              <a:buClrTx/>
              <a:buSzPct val="100000"/>
              <a:buNone/>
              <a:tabLst/>
              <a:defRPr/>
            </a:pPr>
            <a:r>
              <a:rPr lang="fr-FR" sz="1800" dirty="0"/>
              <a:t>La </a:t>
            </a:r>
            <a:r>
              <a:rPr lang="fr-FR" sz="1800" dirty="0" err="1"/>
              <a:t>LPrD</a:t>
            </a:r>
            <a:r>
              <a:rPr lang="fr-FR" sz="1800" dirty="0"/>
              <a:t> s’applique aux organes de l’Etat, des communes et les autres personnes morales de droit publics, ainsi qu’aux personnes privées qui accomplissent des tâches de droit public (art. 2 al. 1 let. a et b </a:t>
            </a:r>
            <a:r>
              <a:rPr lang="fr-FR" sz="1800" dirty="0" err="1"/>
              <a:t>LPrD</a:t>
            </a:r>
            <a:r>
              <a:rPr lang="fr-FR" sz="1800" dirty="0"/>
              <a:t>).</a:t>
            </a:r>
          </a:p>
          <a:p>
            <a:pPr marL="1587" marR="0" lvl="1" indent="0" algn="l" defTabSz="457200" rtl="0" eaLnBrk="1" fontAlgn="base" latinLnBrk="0" hangingPunct="1">
              <a:lnSpc>
                <a:spcPct val="100000"/>
              </a:lnSpc>
              <a:spcBef>
                <a:spcPts val="600"/>
              </a:spcBef>
              <a:spcAft>
                <a:spcPts val="600"/>
              </a:spcAft>
              <a:buClrTx/>
              <a:buSzPct val="100000"/>
              <a:buNone/>
              <a:tabLst/>
              <a:defRPr/>
            </a:pPr>
            <a:r>
              <a:rPr lang="fr-FR" sz="1800" dirty="0"/>
              <a:t>Les communes proposent, soutiennent et subventionnent un nombre suffisant de places d’accueil préscolaire et extrascolaire (art. 6 al. 3 de la Loi sur les structures d’accueil extrafamilial de jour </a:t>
            </a:r>
            <a:r>
              <a:rPr lang="fr-FR" sz="1800" dirty="0" err="1"/>
              <a:t>LStE</a:t>
            </a:r>
            <a:r>
              <a:rPr lang="fr-FR" sz="1800" dirty="0"/>
              <a:t>).</a:t>
            </a:r>
          </a:p>
          <a:p>
            <a:pPr marL="1587" marR="0" lvl="1" indent="0" algn="l" defTabSz="457200" rtl="0" eaLnBrk="1" fontAlgn="base" latinLnBrk="0" hangingPunct="1">
              <a:lnSpc>
                <a:spcPct val="100000"/>
              </a:lnSpc>
              <a:spcBef>
                <a:spcPts val="600"/>
              </a:spcBef>
              <a:spcAft>
                <a:spcPts val="600"/>
              </a:spcAft>
              <a:buClrTx/>
              <a:buSzPct val="100000"/>
              <a:buNone/>
              <a:tabLst/>
              <a:defRPr/>
            </a:pPr>
            <a:endParaRPr kumimoji="0" lang="fr-FR" sz="1800" b="0" i="0" u="none" strike="noStrike" kern="1200" cap="none" spc="0" normalizeH="0" baseline="0" noProof="0" dirty="0">
              <a:ln>
                <a:noFill/>
              </a:ln>
              <a:effectLst/>
              <a:uLnTx/>
              <a:uFillTx/>
              <a:latin typeface="Arial"/>
              <a:ea typeface="ＭＳ Ｐゴシック" pitchFamily="-112" charset="-128"/>
              <a:cs typeface="+mn-cs"/>
            </a:endParaRPr>
          </a:p>
          <a:p>
            <a:pPr marL="1587" marR="0" lvl="1" indent="0" algn="l" defTabSz="457200" rtl="0" eaLnBrk="1" fontAlgn="base" latinLnBrk="0" hangingPunct="1">
              <a:lnSpc>
                <a:spcPct val="100000"/>
              </a:lnSpc>
              <a:spcBef>
                <a:spcPts val="600"/>
              </a:spcBef>
              <a:spcAft>
                <a:spcPts val="600"/>
              </a:spcAft>
              <a:buClrTx/>
              <a:buSzPct val="100000"/>
              <a:buFont typeface="Arial"/>
              <a:buNone/>
              <a:tabLst/>
              <a:defRPr/>
            </a:pPr>
            <a:endParaRPr kumimoji="0" lang="fr-CH" sz="1800" b="0" i="0" u="none" strike="noStrike" kern="1200" cap="none" spc="0" normalizeH="0" baseline="0" noProof="0" dirty="0">
              <a:ln>
                <a:noFill/>
              </a:ln>
              <a:solidFill>
                <a:srgbClr val="000000"/>
              </a:solidFill>
              <a:effectLst/>
              <a:uLnTx/>
              <a:uFillTx/>
              <a:latin typeface="Arial"/>
              <a:ea typeface="ＭＳ Ｐゴシック" pitchFamily="-112" charset="-128"/>
              <a:cs typeface="+mn-cs"/>
            </a:endParaRPr>
          </a:p>
        </p:txBody>
      </p:sp>
      <p:pic>
        <p:nvPicPr>
          <p:cNvPr id="4" name="Image 3" descr="Une image contenant Graphique, Police, symbole, clipart&#10;&#10;Description générée automatiquement">
            <a:extLst>
              <a:ext uri="{FF2B5EF4-FFF2-40B4-BE49-F238E27FC236}">
                <a16:creationId xmlns:a16="http://schemas.microsoft.com/office/drawing/2014/main" id="{C0DB7576-BDB5-6235-51B9-346D2D9161FF}"/>
              </a:ext>
            </a:extLst>
          </p:cNvPr>
          <p:cNvPicPr>
            <a:picLocks noChangeAspect="1"/>
          </p:cNvPicPr>
          <p:nvPr/>
        </p:nvPicPr>
        <p:blipFill>
          <a:blip r:embed="rId3"/>
          <a:stretch>
            <a:fillRect/>
          </a:stretch>
        </p:blipFill>
        <p:spPr>
          <a:xfrm>
            <a:off x="7229656" y="734325"/>
            <a:ext cx="1565565" cy="1699070"/>
          </a:xfrm>
          <a:prstGeom prst="rect">
            <a:avLst/>
          </a:prstGeom>
        </p:spPr>
      </p:pic>
    </p:spTree>
    <p:extLst>
      <p:ext uri="{BB962C8B-B14F-4D97-AF65-F5344CB8AC3E}">
        <p14:creationId xmlns:p14="http://schemas.microsoft.com/office/powerpoint/2010/main" val="34951002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948978"/>
          </a:xfrm>
        </p:spPr>
        <p:txBody>
          <a:bodyPr/>
          <a:lstStyle/>
          <a:p>
            <a:r>
              <a:rPr kumimoji="0" lang="fr-CH" sz="3200" b="1" i="0" u="none" strike="noStrike" kern="1200" cap="none" spc="0" normalizeH="0" baseline="0" noProof="0" dirty="0">
                <a:ln>
                  <a:noFill/>
                </a:ln>
                <a:solidFill>
                  <a:srgbClr val="000000"/>
                </a:solidFill>
                <a:effectLst/>
                <a:uLnTx/>
                <a:uFillTx/>
                <a:latin typeface="Arial"/>
                <a:ea typeface="ＭＳ Ｐゴシック" pitchFamily="-112" charset="-128"/>
              </a:rPr>
              <a:t>4.</a:t>
            </a:r>
            <a:r>
              <a:rPr lang="fr-CH" dirty="0">
                <a:solidFill>
                  <a:srgbClr val="000000"/>
                </a:solidFill>
              </a:rPr>
              <a:t> Une nouvelle loi cantonale</a:t>
            </a:r>
            <a:br>
              <a:rPr lang="fr-CH" dirty="0">
                <a:latin typeface="Arial" charset="0"/>
              </a:rPr>
            </a:br>
            <a:r>
              <a:rPr lang="fr-CH" dirty="0">
                <a:latin typeface="Arial" charset="0"/>
              </a:rPr>
              <a:t>— </a:t>
            </a:r>
            <a:r>
              <a:rPr lang="fr-CH" dirty="0">
                <a:solidFill>
                  <a:srgbClr val="000000"/>
                </a:solidFill>
                <a:ea typeface="ＭＳ Ｐゴシック"/>
                <a:cs typeface="+mn-cs"/>
              </a:rPr>
              <a:t>Davantage</a:t>
            </a:r>
            <a:r>
              <a:rPr kumimoji="0" lang="fr-CH" sz="3200" b="1" i="0" u="none" strike="noStrike" kern="1200" cap="none" spc="0" normalizeH="0" baseline="0" noProof="0" dirty="0">
                <a:ln>
                  <a:noFill/>
                </a:ln>
                <a:solidFill>
                  <a:srgbClr val="000000"/>
                </a:solidFill>
                <a:effectLst/>
                <a:uLnTx/>
                <a:uFillTx/>
                <a:latin typeface="Arial"/>
                <a:ea typeface="ＭＳ Ｐゴシック"/>
                <a:cs typeface="+mn-cs"/>
              </a:rPr>
              <a:t> de sécurité des données</a:t>
            </a:r>
            <a:endParaRPr lang="fr-CH" dirty="0">
              <a:ea typeface="ＭＳ Ｐゴシック"/>
            </a:endParaRPr>
          </a:p>
        </p:txBody>
      </p:sp>
      <p:sp>
        <p:nvSpPr>
          <p:cNvPr id="3" name="Espace réservé du texte 2"/>
          <p:cNvSpPr>
            <a:spLocks noGrp="1"/>
          </p:cNvSpPr>
          <p:nvPr>
            <p:ph type="body" sz="quarter" idx="12"/>
          </p:nvPr>
        </p:nvSpPr>
        <p:spPr>
          <a:xfrm>
            <a:off x="457200" y="2641109"/>
            <a:ext cx="8242300" cy="2954655"/>
          </a:xfrm>
        </p:spPr>
        <p:txBody>
          <a:bodyPr/>
          <a:lstStyle/>
          <a:p>
            <a:pPr marL="285750" marR="0" lvl="0" indent="-285750" algn="l" defTabSz="457200" rtl="0" eaLnBrk="1" fontAlgn="base" latinLnBrk="0" hangingPunct="1">
              <a:lnSpc>
                <a:spcPct val="100000"/>
              </a:lnSpc>
              <a:spcBef>
                <a:spcPts val="600"/>
              </a:spcBef>
              <a:spcAft>
                <a:spcPts val="600"/>
              </a:spcAft>
              <a:buClrTx/>
              <a:buSzTx/>
              <a:buFont typeface="Symbol" panose="05050102010706020507" pitchFamily="18" charset="2"/>
              <a:buChar char="-"/>
              <a:tabLst/>
              <a:defRPr/>
            </a:pP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Obligation d’annonce à l’ATPrDM en cas de </a:t>
            </a:r>
            <a:b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b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violation de la sécurité des données avec </a:t>
            </a:r>
            <a:b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b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risques élevés pour les droits fondamentaux </a:t>
            </a:r>
            <a:b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b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(art. 43 </a:t>
            </a:r>
            <a:r>
              <a:rPr kumimoji="0" lang="fr-CH" sz="1800" b="1" i="0" u="none" strike="noStrike" kern="1200" cap="none" spc="0" normalizeH="0" baseline="0" noProof="0" dirty="0" err="1">
                <a:ln>
                  <a:noFill/>
                </a:ln>
                <a:solidFill>
                  <a:srgbClr val="000000"/>
                </a:solidFill>
                <a:effectLst/>
                <a:uLnTx/>
                <a:uFillTx/>
                <a:latin typeface="Arial"/>
                <a:ea typeface="ＭＳ Ｐゴシック" pitchFamily="-112" charset="-128"/>
              </a:rPr>
              <a:t>LPrD</a:t>
            </a: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a:t>
            </a:r>
          </a:p>
          <a:p>
            <a:pPr marL="285750" marR="0" lvl="0" indent="-285750" algn="l" defTabSz="457200" rtl="0" eaLnBrk="1" fontAlgn="base" latinLnBrk="0" hangingPunct="1">
              <a:lnSpc>
                <a:spcPct val="100000"/>
              </a:lnSpc>
              <a:spcBef>
                <a:spcPts val="600"/>
              </a:spcBef>
              <a:spcAft>
                <a:spcPts val="600"/>
              </a:spcAft>
              <a:buClrTx/>
              <a:buSzTx/>
              <a:buFont typeface="Symbol" panose="05050102010706020507" pitchFamily="18" charset="2"/>
              <a:buChar char="-"/>
              <a:tabLst/>
              <a:defRPr/>
            </a:pP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Mesures à prendre dans tous les cas : </a:t>
            </a:r>
            <a:b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b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identifier, corriger, minimiser les effets </a:t>
            </a:r>
            <a:b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b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et consigner la violation</a:t>
            </a:r>
            <a:r>
              <a:rPr lang="fr-CH" sz="1800" b="1" dirty="0">
                <a:solidFill>
                  <a:srgbClr val="000000"/>
                </a:solidFill>
              </a:rPr>
              <a:t>, transparence</a:t>
            </a:r>
            <a:endPar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endParaRPr>
          </a:p>
          <a:p>
            <a:pPr marR="0" lvl="0" algn="l" defTabSz="457200" rtl="0" eaLnBrk="1" fontAlgn="base" latinLnBrk="0" hangingPunct="1">
              <a:lnSpc>
                <a:spcPct val="100000"/>
              </a:lnSpc>
              <a:spcBef>
                <a:spcPts val="600"/>
              </a:spcBef>
              <a:spcAft>
                <a:spcPts val="600"/>
              </a:spcAft>
              <a:buClrTx/>
              <a:buSzTx/>
              <a:tabLst/>
              <a:defRPr/>
            </a:pPr>
            <a:endParaRPr kumimoji="0" lang="fr-CH" sz="1800" i="0" u="none" strike="noStrike" kern="1200" cap="none" spc="0" normalizeH="0" baseline="0" noProof="0" dirty="0">
              <a:ln>
                <a:noFill/>
              </a:ln>
              <a:solidFill>
                <a:srgbClr val="000000"/>
              </a:solidFill>
              <a:effectLst/>
              <a:uLnTx/>
              <a:uFillTx/>
              <a:latin typeface="Arial"/>
              <a:ea typeface="ＭＳ Ｐゴシック" pitchFamily="-112" charset="-128"/>
            </a:endParaRPr>
          </a:p>
          <a:p>
            <a:pPr marR="0" lvl="0" algn="l" defTabSz="457200" rtl="0" eaLnBrk="1" fontAlgn="base" latinLnBrk="0" hangingPunct="1">
              <a:lnSpc>
                <a:spcPct val="100000"/>
              </a:lnSpc>
              <a:spcBef>
                <a:spcPts val="600"/>
              </a:spcBef>
              <a:spcAft>
                <a:spcPts val="600"/>
              </a:spcAft>
              <a:buClrTx/>
              <a:buSzTx/>
              <a:tabLst/>
              <a:defRPr/>
            </a:pPr>
            <a:r>
              <a:rPr kumimoji="0" lang="fr-CH" sz="1800" i="0" u="none" strike="noStrike" kern="1200" cap="none" spc="0" normalizeH="0" baseline="0" noProof="0" dirty="0">
                <a:ln>
                  <a:noFill/>
                </a:ln>
                <a:solidFill>
                  <a:srgbClr val="000000"/>
                </a:solidFill>
                <a:effectLst/>
                <a:uLnTx/>
                <a:uFillTx/>
                <a:latin typeface="Arial"/>
                <a:ea typeface="ＭＳ Ｐゴシック" pitchFamily="-112" charset="-128"/>
              </a:rPr>
              <a:t>	</a:t>
            </a:r>
          </a:p>
        </p:txBody>
      </p:sp>
      <p:pic>
        <p:nvPicPr>
          <p:cNvPr id="6" name="Image 5">
            <a:extLst>
              <a:ext uri="{FF2B5EF4-FFF2-40B4-BE49-F238E27FC236}">
                <a16:creationId xmlns:a16="http://schemas.microsoft.com/office/drawing/2014/main" id="{41EE1A4A-E535-4E38-7436-C1FED82D76E4}"/>
              </a:ext>
            </a:extLst>
          </p:cNvPr>
          <p:cNvPicPr>
            <a:picLocks noChangeAspect="1"/>
          </p:cNvPicPr>
          <p:nvPr/>
        </p:nvPicPr>
        <p:blipFill>
          <a:blip r:embed="rId3"/>
          <a:stretch>
            <a:fillRect/>
          </a:stretch>
        </p:blipFill>
        <p:spPr>
          <a:xfrm>
            <a:off x="6683434" y="1499617"/>
            <a:ext cx="2011679" cy="2011679"/>
          </a:xfrm>
          <a:prstGeom prst="rect">
            <a:avLst/>
          </a:prstGeom>
        </p:spPr>
      </p:pic>
    </p:spTree>
    <p:extLst>
      <p:ext uri="{BB962C8B-B14F-4D97-AF65-F5344CB8AC3E}">
        <p14:creationId xmlns:p14="http://schemas.microsoft.com/office/powerpoint/2010/main" val="2181175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948978"/>
          </a:xfrm>
        </p:spPr>
        <p:txBody>
          <a:bodyPr/>
          <a:lstStyle/>
          <a:p>
            <a:r>
              <a:rPr kumimoji="0" lang="fr-CH" sz="3200" b="1" i="0" u="none" strike="noStrike" kern="1200" cap="none" spc="0" normalizeH="0" baseline="0" noProof="0" dirty="0">
                <a:ln>
                  <a:noFill/>
                </a:ln>
                <a:solidFill>
                  <a:srgbClr val="000000"/>
                </a:solidFill>
                <a:effectLst/>
                <a:uLnTx/>
                <a:uFillTx/>
                <a:latin typeface="Arial"/>
                <a:ea typeface="ＭＳ Ｐゴシック" pitchFamily="-112" charset="-128"/>
              </a:rPr>
              <a:t>4.</a:t>
            </a:r>
            <a:r>
              <a:rPr lang="fr-CH" dirty="0">
                <a:solidFill>
                  <a:srgbClr val="000000"/>
                </a:solidFill>
              </a:rPr>
              <a:t> Une nouvelle loi cantonale</a:t>
            </a:r>
            <a:br>
              <a:rPr lang="fr-CH" dirty="0">
                <a:latin typeface="Arial" charset="0"/>
              </a:rPr>
            </a:br>
            <a:r>
              <a:rPr lang="fr-CH" dirty="0">
                <a:latin typeface="Arial" charset="0"/>
              </a:rPr>
              <a:t>— </a:t>
            </a:r>
            <a:r>
              <a:rPr lang="fr-CH" dirty="0">
                <a:solidFill>
                  <a:srgbClr val="000000"/>
                </a:solidFill>
                <a:ea typeface="ＭＳ Ｐゴシック"/>
                <a:cs typeface="+mn-cs"/>
              </a:rPr>
              <a:t>Davantage</a:t>
            </a:r>
            <a:r>
              <a:rPr kumimoji="0" lang="fr-CH" sz="3200" b="1" i="0" u="none" strike="noStrike" kern="1200" cap="none" spc="0" normalizeH="0" baseline="0" noProof="0" dirty="0">
                <a:ln>
                  <a:noFill/>
                </a:ln>
                <a:solidFill>
                  <a:srgbClr val="000000"/>
                </a:solidFill>
                <a:effectLst/>
                <a:uLnTx/>
                <a:uFillTx/>
                <a:latin typeface="Arial"/>
                <a:ea typeface="ＭＳ Ｐゴシック"/>
                <a:cs typeface="+mn-cs"/>
              </a:rPr>
              <a:t> de sécurité des données</a:t>
            </a:r>
            <a:endParaRPr lang="fr-CH" dirty="0"/>
          </a:p>
        </p:txBody>
      </p:sp>
      <p:sp>
        <p:nvSpPr>
          <p:cNvPr id="3" name="Espace réservé du texte 2"/>
          <p:cNvSpPr>
            <a:spLocks noGrp="1"/>
          </p:cNvSpPr>
          <p:nvPr>
            <p:ph type="body" sz="quarter" idx="12"/>
          </p:nvPr>
        </p:nvSpPr>
        <p:spPr>
          <a:xfrm>
            <a:off x="457200" y="2690777"/>
            <a:ext cx="5491018" cy="830997"/>
          </a:xfrm>
        </p:spPr>
        <p:txBody>
          <a:bodyPr/>
          <a:lstStyle/>
          <a:p>
            <a:pPr marL="285750" marR="0" lvl="0" indent="-285750" algn="l" defTabSz="457200" rtl="0" eaLnBrk="1" fontAlgn="base" latinLnBrk="0" hangingPunct="1">
              <a:lnSpc>
                <a:spcPct val="100000"/>
              </a:lnSpc>
              <a:spcBef>
                <a:spcPts val="600"/>
              </a:spcBef>
              <a:spcAft>
                <a:spcPts val="600"/>
              </a:spcAft>
              <a:buClrTx/>
              <a:buSzTx/>
              <a:buFont typeface="Symbol" panose="05050102010706020507" pitchFamily="18" charset="2"/>
              <a:buChar char="-"/>
              <a:tabLst/>
              <a:defRPr/>
            </a:pPr>
            <a:r>
              <a:rPr lang="fr-CH" sz="1800" b="1" dirty="0">
                <a:solidFill>
                  <a:srgbClr val="000000"/>
                </a:solidFill>
              </a:rPr>
              <a:t>Analyse d’impact requis lorsqu’un nouveau traitement de données est susceptible d’engendrer un </a:t>
            </a:r>
            <a:r>
              <a:rPr lang="fr-CH" sz="1800" b="1" u="sng" dirty="0">
                <a:solidFill>
                  <a:srgbClr val="C00000"/>
                </a:solidFill>
              </a:rPr>
              <a:t>risque élevé</a:t>
            </a:r>
            <a:r>
              <a:rPr lang="fr-CH" sz="1800" b="1" dirty="0">
                <a:solidFill>
                  <a:srgbClr val="C00000"/>
                </a:solidFill>
              </a:rPr>
              <a:t> </a:t>
            </a:r>
            <a:r>
              <a:rPr lang="fr-CH" sz="1800" b="1" dirty="0"/>
              <a:t>pour les droits fondamentaux des personnes concernées (art. 41-42 </a:t>
            </a:r>
            <a:r>
              <a:rPr lang="fr-CH" sz="1800" b="1" dirty="0" err="1"/>
              <a:t>LPrD</a:t>
            </a:r>
            <a:r>
              <a:rPr lang="fr-CH" sz="1800" b="1" dirty="0"/>
              <a:t>)</a:t>
            </a:r>
            <a:endParaRPr kumimoji="0" lang="fr-CH" sz="1800" b="1" i="0" u="none" strike="noStrike" kern="1200" cap="none" spc="0" normalizeH="0" baseline="0" noProof="0" dirty="0">
              <a:ln>
                <a:noFill/>
              </a:ln>
              <a:effectLst/>
              <a:uLnTx/>
              <a:uFillTx/>
              <a:latin typeface="Arial"/>
              <a:ea typeface="ＭＳ Ｐゴシック" pitchFamily="-112" charset="-128"/>
            </a:endParaRPr>
          </a:p>
        </p:txBody>
      </p:sp>
      <p:pic>
        <p:nvPicPr>
          <p:cNvPr id="5" name="Image 4">
            <a:extLst>
              <a:ext uri="{FF2B5EF4-FFF2-40B4-BE49-F238E27FC236}">
                <a16:creationId xmlns:a16="http://schemas.microsoft.com/office/drawing/2014/main" id="{A38FAB8B-E4A4-CD61-DE94-CC5CACF02A2D}"/>
              </a:ext>
            </a:extLst>
          </p:cNvPr>
          <p:cNvPicPr>
            <a:picLocks noChangeAspect="1"/>
          </p:cNvPicPr>
          <p:nvPr/>
        </p:nvPicPr>
        <p:blipFill>
          <a:blip r:embed="rId3"/>
          <a:stretch>
            <a:fillRect/>
          </a:stretch>
        </p:blipFill>
        <p:spPr>
          <a:xfrm>
            <a:off x="5834630" y="2731400"/>
            <a:ext cx="2852170" cy="2852170"/>
          </a:xfrm>
          <a:prstGeom prst="rect">
            <a:avLst/>
          </a:prstGeom>
        </p:spPr>
      </p:pic>
    </p:spTree>
    <p:extLst>
      <p:ext uri="{BB962C8B-B14F-4D97-AF65-F5344CB8AC3E}">
        <p14:creationId xmlns:p14="http://schemas.microsoft.com/office/powerpoint/2010/main" val="68490572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42300" cy="474489"/>
          </a:xfrm>
        </p:spPr>
        <p:txBody>
          <a:bodyPr/>
          <a:lstStyle/>
          <a:p>
            <a:r>
              <a:rPr lang="fr-CH" dirty="0">
                <a:solidFill>
                  <a:srgbClr val="000000"/>
                </a:solidFill>
                <a:ea typeface="ＭＳ Ｐゴシック"/>
              </a:rPr>
              <a:t>5. Questions?</a:t>
            </a:r>
            <a:endParaRPr lang="fr-CH" dirty="0">
              <a:ea typeface="ＭＳ Ｐゴシック"/>
            </a:endParaRPr>
          </a:p>
        </p:txBody>
      </p:sp>
      <p:pic>
        <p:nvPicPr>
          <p:cNvPr id="6" name="Image 5" descr="Une image contenant Graphique, Police, symbole, clipart&#10;&#10;Description générée automatiquement">
            <a:extLst>
              <a:ext uri="{FF2B5EF4-FFF2-40B4-BE49-F238E27FC236}">
                <a16:creationId xmlns:a16="http://schemas.microsoft.com/office/drawing/2014/main" id="{01E3C376-DF77-6EF5-0240-79B14B125165}"/>
              </a:ext>
            </a:extLst>
          </p:cNvPr>
          <p:cNvPicPr>
            <a:picLocks noChangeAspect="1"/>
          </p:cNvPicPr>
          <p:nvPr/>
        </p:nvPicPr>
        <p:blipFill>
          <a:blip r:embed="rId3"/>
          <a:stretch>
            <a:fillRect/>
          </a:stretch>
        </p:blipFill>
        <p:spPr>
          <a:xfrm>
            <a:off x="5611972" y="-227810"/>
            <a:ext cx="2245271" cy="2773088"/>
          </a:xfrm>
          <a:prstGeom prst="rect">
            <a:avLst/>
          </a:prstGeom>
        </p:spPr>
      </p:pic>
      <p:sp>
        <p:nvSpPr>
          <p:cNvPr id="3" name="Espace réservé du texte 2">
            <a:extLst>
              <a:ext uri="{FF2B5EF4-FFF2-40B4-BE49-F238E27FC236}">
                <a16:creationId xmlns:a16="http://schemas.microsoft.com/office/drawing/2014/main" id="{C389A80E-FD95-96D7-9F6F-D7AF00765910}"/>
              </a:ext>
            </a:extLst>
          </p:cNvPr>
          <p:cNvSpPr>
            <a:spLocks noGrp="1"/>
          </p:cNvSpPr>
          <p:nvPr>
            <p:ph type="body" sz="quarter" idx="12"/>
          </p:nvPr>
        </p:nvSpPr>
        <p:spPr>
          <a:xfrm>
            <a:off x="457200" y="2641109"/>
            <a:ext cx="8242300" cy="2862322"/>
          </a:xfrm>
        </p:spPr>
        <p:txBody>
          <a:bodyPr/>
          <a:lstStyle/>
          <a:p>
            <a:pPr marR="0" lvl="0" algn="l" defTabSz="457200" rtl="0" eaLnBrk="1" fontAlgn="base" latinLnBrk="0" hangingPunct="1">
              <a:lnSpc>
                <a:spcPct val="100000"/>
              </a:lnSpc>
              <a:spcBef>
                <a:spcPts val="600"/>
              </a:spcBef>
              <a:spcAft>
                <a:spcPts val="600"/>
              </a:spcAft>
              <a:buClrTx/>
              <a:buSzTx/>
              <a:tabLst/>
              <a:defRPr/>
            </a:pPr>
            <a:r>
              <a:rPr lang="fr-CH" sz="1800" b="1" dirty="0">
                <a:solidFill>
                  <a:srgbClr val="000000"/>
                </a:solidFill>
              </a:rPr>
              <a:t>Quelques liens:</a:t>
            </a:r>
            <a:r>
              <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rPr>
              <a:t> </a:t>
            </a:r>
          </a:p>
          <a:p>
            <a:pPr marL="285750" marR="0" lvl="0" indent="-285750" algn="l" defTabSz="457200" rtl="0" eaLnBrk="1" fontAlgn="base" latinLnBrk="0" hangingPunct="1">
              <a:lnSpc>
                <a:spcPct val="100000"/>
              </a:lnSpc>
              <a:spcBef>
                <a:spcPts val="600"/>
              </a:spcBef>
              <a:spcAft>
                <a:spcPts val="600"/>
              </a:spcAft>
              <a:buClrTx/>
              <a:buSzTx/>
              <a:buFontTx/>
              <a:buChar char="-"/>
              <a:tabLst/>
              <a:defRPr/>
            </a:pPr>
            <a:r>
              <a:rPr lang="fr-CH" sz="1600" dirty="0">
                <a:hlinkClick r:id="rId4"/>
              </a:rPr>
              <a:t>Aide-mémoire sur le mandat pour l'externalisation du traitement des données | Etat de Fribourg</a:t>
            </a:r>
            <a:endParaRPr lang="fr-CH" sz="1600" dirty="0"/>
          </a:p>
          <a:p>
            <a:pPr marL="285750" marR="0" lvl="0" indent="-285750" algn="l" defTabSz="457200" rtl="0" eaLnBrk="1" fontAlgn="base" latinLnBrk="0" hangingPunct="1">
              <a:lnSpc>
                <a:spcPct val="100000"/>
              </a:lnSpc>
              <a:spcBef>
                <a:spcPts val="600"/>
              </a:spcBef>
              <a:spcAft>
                <a:spcPts val="600"/>
              </a:spcAft>
              <a:buClrTx/>
              <a:buSzTx/>
              <a:buFontTx/>
              <a:buChar char="-"/>
              <a:tabLst/>
              <a:defRPr/>
            </a:pPr>
            <a:r>
              <a:rPr lang="fr-CH" sz="1600">
                <a:solidFill>
                  <a:srgbClr val="000000"/>
                </a:solidFill>
              </a:rPr>
              <a:t>Déclaration </a:t>
            </a:r>
            <a:r>
              <a:rPr lang="fr-CH" sz="1600" dirty="0">
                <a:solidFill>
                  <a:srgbClr val="000000"/>
                </a:solidFill>
              </a:rPr>
              <a:t>des activités de traitement: attendre automne 2024 car une nouvelle solution technique est en cours d’élaboration</a:t>
            </a:r>
          </a:p>
          <a:p>
            <a:pPr marL="285750" marR="0" lvl="0" indent="-285750" algn="l" defTabSz="457200" rtl="0" eaLnBrk="1" fontAlgn="base" latinLnBrk="0" hangingPunct="1">
              <a:lnSpc>
                <a:spcPct val="100000"/>
              </a:lnSpc>
              <a:spcBef>
                <a:spcPts val="600"/>
              </a:spcBef>
              <a:spcAft>
                <a:spcPts val="600"/>
              </a:spcAft>
              <a:buClrTx/>
              <a:buSzTx/>
              <a:buFontTx/>
              <a:buChar char="-"/>
              <a:tabLst/>
              <a:defRPr/>
            </a:pPr>
            <a:endParaRPr kumimoji="0" lang="fr-CH" sz="1800" b="1" i="0" u="none" strike="noStrike" kern="1200" cap="none" spc="0" normalizeH="0" baseline="0" noProof="0" dirty="0">
              <a:ln>
                <a:noFill/>
              </a:ln>
              <a:solidFill>
                <a:srgbClr val="000000"/>
              </a:solidFill>
              <a:effectLst/>
              <a:uLnTx/>
              <a:uFillTx/>
              <a:latin typeface="Arial"/>
              <a:ea typeface="ＭＳ Ｐゴシック" pitchFamily="-112" charset="-128"/>
            </a:endParaRPr>
          </a:p>
          <a:p>
            <a:pPr marR="0" lvl="0" algn="l" defTabSz="457200" rtl="0" eaLnBrk="1" fontAlgn="base" latinLnBrk="0" hangingPunct="1">
              <a:lnSpc>
                <a:spcPct val="100000"/>
              </a:lnSpc>
              <a:spcBef>
                <a:spcPts val="600"/>
              </a:spcBef>
              <a:spcAft>
                <a:spcPts val="600"/>
              </a:spcAft>
              <a:buClrTx/>
              <a:buSzTx/>
              <a:tabLst/>
              <a:defRPr/>
            </a:pPr>
            <a:endParaRPr kumimoji="0" lang="fr-CH" sz="1800" i="0" u="none" strike="noStrike" kern="1200" cap="none" spc="0" normalizeH="0" baseline="0" noProof="0" dirty="0">
              <a:ln>
                <a:noFill/>
              </a:ln>
              <a:solidFill>
                <a:srgbClr val="000000"/>
              </a:solidFill>
              <a:effectLst/>
              <a:uLnTx/>
              <a:uFillTx/>
              <a:latin typeface="Arial"/>
              <a:ea typeface="ＭＳ Ｐゴシック" pitchFamily="-112" charset="-128"/>
            </a:endParaRPr>
          </a:p>
          <a:p>
            <a:pPr marR="0" lvl="0" algn="l" defTabSz="457200" rtl="0" eaLnBrk="1" fontAlgn="base" latinLnBrk="0" hangingPunct="1">
              <a:lnSpc>
                <a:spcPct val="100000"/>
              </a:lnSpc>
              <a:spcBef>
                <a:spcPts val="600"/>
              </a:spcBef>
              <a:spcAft>
                <a:spcPts val="600"/>
              </a:spcAft>
              <a:buClrTx/>
              <a:buSzTx/>
              <a:tabLst/>
              <a:defRPr/>
            </a:pPr>
            <a:r>
              <a:rPr kumimoji="0" lang="fr-CH" sz="1800" i="0" u="none" strike="noStrike" kern="1200" cap="none" spc="0" normalizeH="0" baseline="0" noProof="0" dirty="0">
                <a:ln>
                  <a:noFill/>
                </a:ln>
                <a:solidFill>
                  <a:srgbClr val="000000"/>
                </a:solidFill>
                <a:effectLst/>
                <a:uLnTx/>
                <a:uFillTx/>
                <a:latin typeface="Arial"/>
                <a:ea typeface="ＭＳ Ｐゴシック" pitchFamily="-112" charset="-128"/>
              </a:rPr>
              <a:t>	</a:t>
            </a:r>
          </a:p>
        </p:txBody>
      </p:sp>
    </p:spTree>
    <p:extLst>
      <p:ext uri="{BB962C8B-B14F-4D97-AF65-F5344CB8AC3E}">
        <p14:creationId xmlns:p14="http://schemas.microsoft.com/office/powerpoint/2010/main" val="2855853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6A8680-6C3E-66E7-54F6-B878CF5B92BB}"/>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Données personnelles</a:t>
            </a:r>
            <a:endParaRPr lang="fr-CH" dirty="0"/>
          </a:p>
        </p:txBody>
      </p:sp>
      <p:sp>
        <p:nvSpPr>
          <p:cNvPr id="3" name="Espace réservé du texte 2">
            <a:extLst>
              <a:ext uri="{FF2B5EF4-FFF2-40B4-BE49-F238E27FC236}">
                <a16:creationId xmlns:a16="http://schemas.microsoft.com/office/drawing/2014/main" id="{5A185CA0-E9AC-18CA-D5C5-044FA66EBEBE}"/>
              </a:ext>
            </a:extLst>
          </p:cNvPr>
          <p:cNvSpPr>
            <a:spLocks noGrp="1"/>
          </p:cNvSpPr>
          <p:nvPr>
            <p:ph type="body" sz="quarter" idx="12"/>
          </p:nvPr>
        </p:nvSpPr>
        <p:spPr>
          <a:xfrm>
            <a:off x="457200" y="2353616"/>
            <a:ext cx="8242300" cy="2000548"/>
          </a:xfrm>
        </p:spPr>
        <p:txBody>
          <a:bodyPr/>
          <a:lstStyle/>
          <a:p>
            <a:r>
              <a:rPr lang="fr-CH" dirty="0"/>
              <a:t>Une donnée personnelle comprend toutes informations qui se rapportent à une personne identifiée ou identifiable (art. 4 al. 1 let. a </a:t>
            </a:r>
            <a:r>
              <a:rPr lang="fr-CH" dirty="0" err="1"/>
              <a:t>LPrD</a:t>
            </a:r>
            <a:r>
              <a:rPr lang="fr-CH" dirty="0"/>
              <a:t>).</a:t>
            </a:r>
          </a:p>
          <a:p>
            <a:endParaRPr lang="fr-CH" dirty="0"/>
          </a:p>
          <a:p>
            <a:r>
              <a:rPr lang="fr-CH" b="1" dirty="0"/>
              <a:t>Exemples</a:t>
            </a:r>
            <a:r>
              <a:rPr lang="fr-CH" dirty="0"/>
              <a:t>: nom, prénom, date de naissance, numéro AVS, numéro de plaque de voiture, sexe.</a:t>
            </a:r>
            <a:br>
              <a:rPr lang="fr-CH" dirty="0"/>
            </a:br>
            <a:r>
              <a:rPr lang="fr-CH" dirty="0"/>
              <a:t>Mais aussi: informations relatives à la propriété, à la fortune</a:t>
            </a:r>
          </a:p>
        </p:txBody>
      </p:sp>
      <p:pic>
        <p:nvPicPr>
          <p:cNvPr id="5" name="Image 4" descr="Une image contenant Graphique, Police, symbole, clipart&#10;&#10;Description générée automatiquement">
            <a:extLst>
              <a:ext uri="{FF2B5EF4-FFF2-40B4-BE49-F238E27FC236}">
                <a16:creationId xmlns:a16="http://schemas.microsoft.com/office/drawing/2014/main" id="{086C82D5-C4C7-175E-4353-117CC51EF67E}"/>
              </a:ext>
            </a:extLst>
          </p:cNvPr>
          <p:cNvPicPr>
            <a:picLocks noChangeAspect="1"/>
          </p:cNvPicPr>
          <p:nvPr/>
        </p:nvPicPr>
        <p:blipFill>
          <a:blip r:embed="rId2"/>
          <a:stretch>
            <a:fillRect/>
          </a:stretch>
        </p:blipFill>
        <p:spPr>
          <a:xfrm>
            <a:off x="7229656" y="702795"/>
            <a:ext cx="1565565" cy="1699070"/>
          </a:xfrm>
          <a:prstGeom prst="rect">
            <a:avLst/>
          </a:prstGeom>
        </p:spPr>
      </p:pic>
    </p:spTree>
    <p:extLst>
      <p:ext uri="{BB962C8B-B14F-4D97-AF65-F5344CB8AC3E}">
        <p14:creationId xmlns:p14="http://schemas.microsoft.com/office/powerpoint/2010/main" val="29022758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Données sensibles</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4616648"/>
          </a:xfrm>
        </p:spPr>
        <p:txBody>
          <a:bodyPr/>
          <a:lstStyle/>
          <a:p>
            <a:r>
              <a:rPr lang="fr-CH" dirty="0"/>
              <a:t>Les données sensibles comme catégorie de données personnelles:</a:t>
            </a:r>
          </a:p>
          <a:p>
            <a:pPr marL="342900" indent="-342900">
              <a:buFontTx/>
              <a:buChar char="-"/>
            </a:pPr>
            <a:r>
              <a:rPr lang="fr-CH" dirty="0"/>
              <a:t>Données sur les opinions ou les activités religieuses, philosophiques, politiques ou syndicales;</a:t>
            </a:r>
          </a:p>
          <a:p>
            <a:pPr marL="342900" indent="-342900">
              <a:buFontTx/>
              <a:buChar char="-"/>
            </a:pPr>
            <a:r>
              <a:rPr lang="fr-CH" dirty="0"/>
              <a:t>Données sur la santé, la sphère intime ou l’origine raciale ou ethnique;</a:t>
            </a:r>
          </a:p>
          <a:p>
            <a:pPr marL="342900" indent="-342900">
              <a:buFontTx/>
              <a:buChar char="-"/>
            </a:pPr>
            <a:r>
              <a:rPr lang="fr-CH" dirty="0"/>
              <a:t>Données génétiques;</a:t>
            </a:r>
          </a:p>
          <a:p>
            <a:pPr marL="342900" indent="-342900">
              <a:buFontTx/>
              <a:buChar char="-"/>
            </a:pPr>
            <a:r>
              <a:rPr lang="fr-CH" dirty="0"/>
              <a:t>Données biométriques identifiant une personne physique de manière univoque;</a:t>
            </a:r>
          </a:p>
          <a:p>
            <a:pPr marL="342900" indent="-342900">
              <a:buFontTx/>
              <a:buChar char="-"/>
            </a:pPr>
            <a:r>
              <a:rPr lang="fr-CH" dirty="0"/>
              <a:t>Données sur des mesures d’aide sociale;</a:t>
            </a:r>
          </a:p>
          <a:p>
            <a:pPr marL="342900" indent="-342900">
              <a:buFontTx/>
              <a:buChar char="-"/>
            </a:pPr>
            <a:r>
              <a:rPr lang="fr-CH" dirty="0"/>
              <a:t>Données sur des poursuites ou des sanctions pénales ou administratives.</a:t>
            </a:r>
          </a:p>
          <a:p>
            <a:r>
              <a:rPr lang="fr-CH" dirty="0"/>
              <a:t>Liste à l’article 4 alinéa 1 lettre c </a:t>
            </a:r>
            <a:r>
              <a:rPr lang="fr-CH" dirty="0" err="1"/>
              <a:t>LPrD</a:t>
            </a:r>
            <a:endParaRPr lang="fr-CH" dirty="0"/>
          </a:p>
          <a:p>
            <a:r>
              <a:rPr lang="fr-CH" dirty="0"/>
              <a:t>Contexte à prendre en compte</a:t>
            </a:r>
          </a:p>
        </p:txBody>
      </p:sp>
      <p:pic>
        <p:nvPicPr>
          <p:cNvPr id="5" name="Image 4" descr="Une image contenant Graphique, Police, symbole, clipart&#10;&#10;Description générée automatiquement">
            <a:extLst>
              <a:ext uri="{FF2B5EF4-FFF2-40B4-BE49-F238E27FC236}">
                <a16:creationId xmlns:a16="http://schemas.microsoft.com/office/drawing/2014/main" id="{8DD6459E-A8A1-C819-7281-E893184BB38F}"/>
              </a:ext>
            </a:extLst>
          </p:cNvPr>
          <p:cNvPicPr>
            <a:picLocks noChangeAspect="1"/>
          </p:cNvPicPr>
          <p:nvPr/>
        </p:nvPicPr>
        <p:blipFill>
          <a:blip r:embed="rId2"/>
          <a:stretch>
            <a:fillRect/>
          </a:stretch>
        </p:blipFill>
        <p:spPr>
          <a:xfrm>
            <a:off x="7229656" y="4763985"/>
            <a:ext cx="1565565" cy="1699070"/>
          </a:xfrm>
          <a:prstGeom prst="rect">
            <a:avLst/>
          </a:prstGeom>
        </p:spPr>
      </p:pic>
    </p:spTree>
    <p:extLst>
      <p:ext uri="{BB962C8B-B14F-4D97-AF65-F5344CB8AC3E}">
        <p14:creationId xmlns:p14="http://schemas.microsoft.com/office/powerpoint/2010/main" val="34512639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Données sensibles</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2923877"/>
          </a:xfrm>
        </p:spPr>
        <p:txBody>
          <a:bodyPr/>
          <a:lstStyle/>
          <a:p>
            <a:r>
              <a:rPr lang="fr-CH" dirty="0"/>
              <a:t>Données sensibles dans les crèches:</a:t>
            </a:r>
          </a:p>
          <a:p>
            <a:endParaRPr lang="fr-CH" dirty="0"/>
          </a:p>
          <a:p>
            <a:pPr marL="342900" indent="-342900">
              <a:buFontTx/>
              <a:buChar char="-"/>
            </a:pPr>
            <a:r>
              <a:rPr lang="fr-CH" dirty="0"/>
              <a:t>Allergies, état de santé, observations à ce sujet</a:t>
            </a:r>
          </a:p>
          <a:p>
            <a:pPr marL="342900" indent="-342900">
              <a:buFontTx/>
              <a:buChar char="-"/>
            </a:pPr>
            <a:r>
              <a:rPr lang="fr-CH" dirty="0"/>
              <a:t>Origine raciale ou ethnique des enfants (cuisine par exemple)</a:t>
            </a:r>
          </a:p>
          <a:p>
            <a:pPr marL="342900" indent="-342900">
              <a:buFontTx/>
              <a:buChar char="-"/>
            </a:pPr>
            <a:r>
              <a:rPr lang="fr-CH" dirty="0"/>
              <a:t>Données financières qui permettent de déduire d’éventuelles mesures d’aide sociale, données sur les poursuites</a:t>
            </a:r>
          </a:p>
          <a:p>
            <a:pPr marL="342900" indent="-342900">
              <a:buFontTx/>
              <a:buChar char="-"/>
            </a:pPr>
            <a:r>
              <a:rPr lang="fr-CH" dirty="0"/>
              <a:t>Données sur la situation familiale</a:t>
            </a:r>
          </a:p>
          <a:p>
            <a:pPr marL="342900" indent="-342900">
              <a:buFontTx/>
              <a:buChar char="-"/>
            </a:pPr>
            <a:r>
              <a:rPr lang="fr-CH" dirty="0"/>
              <a:t>Placements d’enfants dans les crèches</a:t>
            </a:r>
          </a:p>
        </p:txBody>
      </p:sp>
      <p:pic>
        <p:nvPicPr>
          <p:cNvPr id="4" name="Image 3" descr="Une image contenant Graphique, Police, symbole, clipart&#10;&#10;Description générée automatiquement">
            <a:extLst>
              <a:ext uri="{FF2B5EF4-FFF2-40B4-BE49-F238E27FC236}">
                <a16:creationId xmlns:a16="http://schemas.microsoft.com/office/drawing/2014/main" id="{E7020B5E-6368-C31D-5ADA-A5D5CB22C809}"/>
              </a:ext>
            </a:extLst>
          </p:cNvPr>
          <p:cNvPicPr>
            <a:picLocks noChangeAspect="1"/>
          </p:cNvPicPr>
          <p:nvPr/>
        </p:nvPicPr>
        <p:blipFill>
          <a:blip r:embed="rId2"/>
          <a:stretch>
            <a:fillRect/>
          </a:stretch>
        </p:blipFill>
        <p:spPr>
          <a:xfrm>
            <a:off x="7229656" y="545139"/>
            <a:ext cx="1565565" cy="1699070"/>
          </a:xfrm>
          <a:prstGeom prst="rect">
            <a:avLst/>
          </a:prstGeom>
        </p:spPr>
      </p:pic>
    </p:spTree>
    <p:extLst>
      <p:ext uri="{BB962C8B-B14F-4D97-AF65-F5344CB8AC3E}">
        <p14:creationId xmlns:p14="http://schemas.microsoft.com/office/powerpoint/2010/main" val="406225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principe de la base légale</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2385268"/>
          </a:xfrm>
        </p:spPr>
        <p:txBody>
          <a:bodyPr/>
          <a:lstStyle/>
          <a:p>
            <a:endParaRPr lang="fr-CH" dirty="0"/>
          </a:p>
          <a:p>
            <a:r>
              <a:rPr lang="fr-CH" dirty="0"/>
              <a:t>On ne peut traiter des données personnelles que si une disposition légale le prévoit ou si l’accomplissement de la tâche légale l’exige (art. 5 al. 1 </a:t>
            </a:r>
            <a:r>
              <a:rPr lang="fr-CH" dirty="0" err="1"/>
              <a:t>LPrD</a:t>
            </a:r>
            <a:r>
              <a:rPr lang="fr-CH" dirty="0"/>
              <a:t>).</a:t>
            </a:r>
          </a:p>
          <a:p>
            <a:endParaRPr lang="fr-CH" dirty="0"/>
          </a:p>
          <a:p>
            <a:r>
              <a:rPr lang="fr-CH" dirty="0"/>
              <a:t>Exception: sauvegarde des intérêts essentiels de la personne concernée ou d’un tiers (art. 5 al. 4 </a:t>
            </a:r>
            <a:r>
              <a:rPr lang="fr-CH" dirty="0" err="1"/>
              <a:t>LPrD</a:t>
            </a:r>
            <a:r>
              <a:rPr lang="fr-CH" dirty="0"/>
              <a:t>).</a:t>
            </a:r>
          </a:p>
        </p:txBody>
      </p:sp>
      <p:pic>
        <p:nvPicPr>
          <p:cNvPr id="6" name="Image 5" descr="Une image contenant capture d’écran, conception&#10;&#10;Description générée automatiquement">
            <a:extLst>
              <a:ext uri="{FF2B5EF4-FFF2-40B4-BE49-F238E27FC236}">
                <a16:creationId xmlns:a16="http://schemas.microsoft.com/office/drawing/2014/main" id="{1D7A87D2-2ED7-72EC-84E8-5E28E2B1E9C5}"/>
              </a:ext>
            </a:extLst>
          </p:cNvPr>
          <p:cNvPicPr>
            <a:picLocks noChangeAspect="1"/>
          </p:cNvPicPr>
          <p:nvPr/>
        </p:nvPicPr>
        <p:blipFill>
          <a:blip r:embed="rId2"/>
          <a:stretch>
            <a:fillRect/>
          </a:stretch>
        </p:blipFill>
        <p:spPr>
          <a:xfrm>
            <a:off x="5223739" y="3115891"/>
            <a:ext cx="3602743" cy="3602743"/>
          </a:xfrm>
          <a:prstGeom prst="rect">
            <a:avLst/>
          </a:prstGeom>
        </p:spPr>
      </p:pic>
    </p:spTree>
    <p:extLst>
      <p:ext uri="{BB962C8B-B14F-4D97-AF65-F5344CB8AC3E}">
        <p14:creationId xmlns:p14="http://schemas.microsoft.com/office/powerpoint/2010/main" val="2235677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130A4F9-78B5-F3F9-5267-ABC6F2795874}"/>
              </a:ext>
            </a:extLst>
          </p:cNvPr>
          <p:cNvSpPr>
            <a:spLocks noGrp="1"/>
          </p:cNvSpPr>
          <p:nvPr>
            <p:ph type="title"/>
          </p:nvPr>
        </p:nvSpPr>
        <p:spPr>
          <a:xfrm>
            <a:off x="457200" y="304800"/>
            <a:ext cx="8242300" cy="948978"/>
          </a:xfrm>
        </p:spPr>
        <p:txBody>
          <a:bodyPr/>
          <a:lstStyle/>
          <a:p>
            <a:r>
              <a:rPr lang="fr-CH" dirty="0">
                <a:latin typeface="Arial" charset="0"/>
              </a:rPr>
              <a:t>1. Protection des données</a:t>
            </a:r>
            <a:br>
              <a:rPr lang="fr-CH" dirty="0">
                <a:latin typeface="Arial" charset="0"/>
              </a:rPr>
            </a:br>
            <a:r>
              <a:rPr lang="fr-CH" dirty="0">
                <a:latin typeface="Arial" charset="0"/>
              </a:rPr>
              <a:t>— principe de la base légale</a:t>
            </a:r>
            <a:endParaRPr lang="fr-CH" dirty="0"/>
          </a:p>
        </p:txBody>
      </p:sp>
      <p:sp>
        <p:nvSpPr>
          <p:cNvPr id="3" name="Espace réservé du texte 2">
            <a:extLst>
              <a:ext uri="{FF2B5EF4-FFF2-40B4-BE49-F238E27FC236}">
                <a16:creationId xmlns:a16="http://schemas.microsoft.com/office/drawing/2014/main" id="{640C8FD6-5F34-5900-E80E-B07299E3258D}"/>
              </a:ext>
            </a:extLst>
          </p:cNvPr>
          <p:cNvSpPr>
            <a:spLocks noGrp="1"/>
          </p:cNvSpPr>
          <p:nvPr>
            <p:ph type="body" sz="quarter" idx="12"/>
          </p:nvPr>
        </p:nvSpPr>
        <p:spPr>
          <a:xfrm>
            <a:off x="457200" y="1592037"/>
            <a:ext cx="8242300" cy="1384995"/>
          </a:xfrm>
        </p:spPr>
        <p:txBody>
          <a:bodyPr/>
          <a:lstStyle/>
          <a:p>
            <a:r>
              <a:rPr lang="fr-CH" dirty="0"/>
              <a:t>Les crèches ont pour tâche de proposer l’accueil extrafamilial. Cette tâche figure aux articles </a:t>
            </a:r>
            <a:r>
              <a:rPr lang="fr-CH" dirty="0">
                <a:hlinkClick r:id="rId2"/>
              </a:rPr>
              <a:t>60 Cst-FR </a:t>
            </a:r>
            <a:r>
              <a:rPr lang="fr-CH" dirty="0"/>
              <a:t>et </a:t>
            </a:r>
            <a:r>
              <a:rPr lang="fr-CH" dirty="0">
                <a:hlinkClick r:id="rId3"/>
              </a:rPr>
              <a:t>6 </a:t>
            </a:r>
            <a:r>
              <a:rPr lang="fr-CH" dirty="0" err="1">
                <a:hlinkClick r:id="rId3"/>
              </a:rPr>
              <a:t>LStE</a:t>
            </a:r>
            <a:r>
              <a:rPr lang="fr-CH" dirty="0"/>
              <a:t>.</a:t>
            </a:r>
          </a:p>
          <a:p>
            <a:endParaRPr lang="fr-CH" dirty="0"/>
          </a:p>
          <a:p>
            <a:r>
              <a:rPr lang="fr-CH" dirty="0"/>
              <a:t>Sauvegarde des intérêts essentiels: en cas d’accident par exemple.</a:t>
            </a:r>
          </a:p>
        </p:txBody>
      </p:sp>
      <p:pic>
        <p:nvPicPr>
          <p:cNvPr id="5" name="Image 4" descr="Une image contenant capture d’écran, conception&#10;&#10;Description générée automatiquement">
            <a:extLst>
              <a:ext uri="{FF2B5EF4-FFF2-40B4-BE49-F238E27FC236}">
                <a16:creationId xmlns:a16="http://schemas.microsoft.com/office/drawing/2014/main" id="{87176F7B-C035-7656-CF81-543EB2BAB102}"/>
              </a:ext>
            </a:extLst>
          </p:cNvPr>
          <p:cNvPicPr>
            <a:picLocks noChangeAspect="1"/>
          </p:cNvPicPr>
          <p:nvPr/>
        </p:nvPicPr>
        <p:blipFill>
          <a:blip r:embed="rId4"/>
          <a:stretch>
            <a:fillRect/>
          </a:stretch>
        </p:blipFill>
        <p:spPr>
          <a:xfrm>
            <a:off x="4876898" y="2798612"/>
            <a:ext cx="3602743" cy="3602743"/>
          </a:xfrm>
          <a:prstGeom prst="rect">
            <a:avLst/>
          </a:prstGeom>
        </p:spPr>
      </p:pic>
    </p:spTree>
    <p:extLst>
      <p:ext uri="{BB962C8B-B14F-4D97-AF65-F5344CB8AC3E}">
        <p14:creationId xmlns:p14="http://schemas.microsoft.com/office/powerpoint/2010/main" val="57759270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8KLxNwCEgkKUMKi5gbYodg"/>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b8K5ZLzVdUa6ykFftSKGv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ugT1K4SvUevdVpXGp1tJ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6wIO_X8a8EOlkrwbFKjsC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s9t_wHLYiUm8r9R01aEHb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lOHp437Chkm1mmM1EFDa1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yf6spNYc0KUFyu10RWzc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qfXHW1kWUKLs9ATDQGhl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z0O8inKpkaPMDOlqXHXD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mkvJ9uYDkUOKCr1flStWK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myHOW_lsy062ckfi72JsG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5eTB_X_DUu.U4LnlId1T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PrXoVaoE0SSywh4mf6kh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OoOHqNWL6U._QAZvZ6KEk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dUz3CXThVUyETQcLPoMTA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AST5YASkW0CtfSjcOQ7Xw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heme/theme1.xml><?xml version="1.0" encoding="utf-8"?>
<a:theme xmlns:a="http://schemas.openxmlformats.org/drawingml/2006/main" name="pp_etat_de_fribourg">
  <a:themeElements>
    <a:clrScheme name="Staat Fribourg">
      <a:dk1>
        <a:srgbClr val="000000"/>
      </a:dk1>
      <a:lt1>
        <a:srgbClr val="FFFFFF"/>
      </a:lt1>
      <a:dk2>
        <a:srgbClr val="7F7F7F"/>
      </a:dk2>
      <a:lt2>
        <a:srgbClr val="C0C0C0"/>
      </a:lt2>
      <a:accent1>
        <a:srgbClr val="D4DADE"/>
      </a:accent1>
      <a:accent2>
        <a:srgbClr val="98ADC2"/>
      </a:accent2>
      <a:accent3>
        <a:srgbClr val="5D7FA1"/>
      </a:accent3>
      <a:accent4>
        <a:srgbClr val="4A6580"/>
      </a:accent4>
      <a:accent5>
        <a:srgbClr val="E6EAEC"/>
      </a:accent5>
      <a:accent6>
        <a:srgbClr val="899CB0"/>
      </a:accent6>
      <a:hlink>
        <a:srgbClr val="5D7FA1"/>
      </a:hlink>
      <a:folHlink>
        <a:srgbClr val="4A65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nSpc>
            <a:spcPts val="1900"/>
          </a:lnSpc>
          <a:spcAft>
            <a:spcPts val="600"/>
          </a:spcAft>
          <a:buClr>
            <a:srgbClr val="074EA1"/>
          </a:buClr>
          <a:defRPr sz="1600" b="1" dirty="0" err="1" smtClean="0"/>
        </a:defPPr>
      </a:lstStyle>
    </a:txDef>
  </a:objectDefaults>
  <a:extraClrSchemeLst>
    <a:extraClrScheme>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fbdcbb1-d108-425a-8524-0e5068a307fa">
      <Terms xmlns="http://schemas.microsoft.com/office/infopath/2007/PartnerControls"/>
    </lcf76f155ced4ddcb4097134ff3c332f>
    <TaxCatchAll xmlns="8cd8ceeb-3ed8-4080-9949-1e7cc363492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FF6913C9E49DE48804F11660B260241" ma:contentTypeVersion="11" ma:contentTypeDescription="Create a new document." ma:contentTypeScope="" ma:versionID="ff37e2ad4d0a75bc36135c6a5245736b">
  <xsd:schema xmlns:xsd="http://www.w3.org/2001/XMLSchema" xmlns:xs="http://www.w3.org/2001/XMLSchema" xmlns:p="http://schemas.microsoft.com/office/2006/metadata/properties" xmlns:ns2="9fbdcbb1-d108-425a-8524-0e5068a307fa" xmlns:ns3="8cd8ceeb-3ed8-4080-9949-1e7cc363492c" targetNamespace="http://schemas.microsoft.com/office/2006/metadata/properties" ma:root="true" ma:fieldsID="81f6653c9f73a309b8ef0961f0c20bcb" ns2:_="" ns3:_="">
    <xsd:import namespace="9fbdcbb1-d108-425a-8524-0e5068a307fa"/>
    <xsd:import namespace="8cd8ceeb-3ed8-4080-9949-1e7cc36349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fbdcbb1-d108-425a-8524-0e5068a307f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ae14081-8b35-440f-974c-149e3dc73c83"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d8ceeb-3ed8-4080-9949-1e7cc363492c"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86414760-bed2-4905-87e5-860b97894cfb}" ma:internalName="TaxCatchAll" ma:showField="CatchAllData" ma:web="8cd8ceeb-3ed8-4080-9949-1e7cc36349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ED1EFB-EF0D-4E42-8F4A-C908EEEF4EC0}">
  <ds:schemaRefs>
    <ds:schemaRef ds:uri="http://schemas.microsoft.com/sharepoint/v3/contenttype/forms"/>
  </ds:schemaRefs>
</ds:datastoreItem>
</file>

<file path=customXml/itemProps2.xml><?xml version="1.0" encoding="utf-8"?>
<ds:datastoreItem xmlns:ds="http://schemas.openxmlformats.org/officeDocument/2006/customXml" ds:itemID="{59BEA735-D428-42B6-B951-45AB1F44922D}">
  <ds:schemaRefs>
    <ds:schemaRef ds:uri="8cd8ceeb-3ed8-4080-9949-1e7cc363492c"/>
    <ds:schemaRef ds:uri="9fbdcbb1-d108-425a-8524-0e5068a307fa"/>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3D88D29-3302-4324-8A8D-A460AC61368A}">
  <ds:schemaRefs>
    <ds:schemaRef ds:uri="8cd8ceeb-3ed8-4080-9949-1e7cc363492c"/>
    <ds:schemaRef ds:uri="9fbdcbb1-d108-425a-8524-0e5068a307f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Words>3190</Words>
  <Application>Microsoft Office PowerPoint</Application>
  <PresentationFormat>Affichage à l'écran (4:3)</PresentationFormat>
  <Paragraphs>236</Paragraphs>
  <Slides>42</Slides>
  <Notes>9</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42</vt:i4>
      </vt:variant>
    </vt:vector>
  </HeadingPairs>
  <TitlesOfParts>
    <vt:vector size="51" baseType="lpstr">
      <vt:lpstr>ＭＳ Ｐゴシック</vt:lpstr>
      <vt:lpstr>Arial</vt:lpstr>
      <vt:lpstr>Calibri</vt:lpstr>
      <vt:lpstr>Lucida Grande</vt:lpstr>
      <vt:lpstr>Symbol</vt:lpstr>
      <vt:lpstr>Times New Roman</vt:lpstr>
      <vt:lpstr>Wingdings</vt:lpstr>
      <vt:lpstr>pp_etat_de_fribourg</vt:lpstr>
      <vt:lpstr>think-cell Slide</vt:lpstr>
      <vt:lpstr>La protection des données Demi-journée de cours pour Option Gruyère</vt:lpstr>
      <vt:lpstr>Programme</vt:lpstr>
      <vt:lpstr>1. Protection des données — Champ d’application</vt:lpstr>
      <vt:lpstr>1. Protection des données — Champ d’application</vt:lpstr>
      <vt:lpstr>1. Protection des données — Données personnelles</vt:lpstr>
      <vt:lpstr>1. Protection des données — Données sensibles</vt:lpstr>
      <vt:lpstr>1. Protection des données — Données sensibles</vt:lpstr>
      <vt:lpstr>1. Protection des données — principe de la base légale</vt:lpstr>
      <vt:lpstr>1. Protection des données — principe de la base légale</vt:lpstr>
      <vt:lpstr>1. Protection des données — principe de la finalité</vt:lpstr>
      <vt:lpstr>1. Protection des données — principe de la finalité</vt:lpstr>
      <vt:lpstr>1. Protection des données — principe de la proportionnalité</vt:lpstr>
      <vt:lpstr>1. Protection des données — principe de la proportionnalité</vt:lpstr>
      <vt:lpstr>1. Protection des données — principe du cycle de vie</vt:lpstr>
      <vt:lpstr>1. Protection des données — principe du cycle de vie</vt:lpstr>
      <vt:lpstr>1. Protection des données — consentement</vt:lpstr>
      <vt:lpstr>1. Protection des données — consentement</vt:lpstr>
      <vt:lpstr>2. Protection des données — diverses questions</vt:lpstr>
      <vt:lpstr>2. Protection des données — diverses questions</vt:lpstr>
      <vt:lpstr>2. Protection des données — diverses questions</vt:lpstr>
      <vt:lpstr>2. Protection des données — diverses questions</vt:lpstr>
      <vt:lpstr>2. Protection des données — diverses questions</vt:lpstr>
      <vt:lpstr>2. Protection des données — diverses questions</vt:lpstr>
      <vt:lpstr>2. Protection des données — diverses questions</vt:lpstr>
      <vt:lpstr>2. Protection des données — diverses questions</vt:lpstr>
      <vt:lpstr>2. Protection des données — diverses questions</vt:lpstr>
      <vt:lpstr>2. Protection des données — diverses questions</vt:lpstr>
      <vt:lpstr>2. Protection des données — diverses questions</vt:lpstr>
      <vt:lpstr>3. Protection des données — images et photos dans les crèches</vt:lpstr>
      <vt:lpstr>3. Protection des données — images et photos dans les crèches</vt:lpstr>
      <vt:lpstr>3. Protection des données — images et photos dans les crèches</vt:lpstr>
      <vt:lpstr>3. Protection des données — images et photos dans les crèches</vt:lpstr>
      <vt:lpstr>3. Protection des données — images et photos dans les crèches</vt:lpstr>
      <vt:lpstr>3. Protection des données — images et photos dans les crèches</vt:lpstr>
      <vt:lpstr>4. Protection des données — Une nouvelle loi cantonale</vt:lpstr>
      <vt:lpstr>4. Une nouvelle loi cantonale  – Renforcement des droits</vt:lpstr>
      <vt:lpstr>4. Une nouvelle loi cantonale  — Droit de blocage ou d’opposition</vt:lpstr>
      <vt:lpstr>4. Une nouvelle loi cantonale — Devoir d’informer de la collecte de données personnelles</vt:lpstr>
      <vt:lpstr>4. Une nouvelle loi cantonale — Davantage de sécurité des données </vt:lpstr>
      <vt:lpstr>4. Une nouvelle loi cantonale — Davantage de sécurité des données</vt:lpstr>
      <vt:lpstr>4. Une nouvelle loi cantonale — Davantage de sécurité des données</vt:lpstr>
      <vt:lpstr>5. Questions?</vt:lpstr>
    </vt:vector>
  </TitlesOfParts>
  <Company>Sitel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Introduire votre titre Je suis un titre fictif sur trois lignes —</dc:title>
  <dc:creator>OffnerMC</dc:creator>
  <cp:lastModifiedBy>Option Gruyère</cp:lastModifiedBy>
  <cp:revision>71</cp:revision>
  <cp:lastPrinted>2018-11-13T09:59:18Z</cp:lastPrinted>
  <dcterms:created xsi:type="dcterms:W3CDTF">2010-10-26T13:47:55Z</dcterms:created>
  <dcterms:modified xsi:type="dcterms:W3CDTF">2024-08-30T13:01:05Z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0x0101003FF6913C9E49DE48804F11660B260241</vt:lpwstr>
  </property>
  <property fmtid="{D5CDD505-2E9C-101B-9397-08002B2CF9AE}" pid="3" name="MediaServiceImageTags">
    <vt:lpwstr/>
  </property>
</Properties>
</file>